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3" r:id="rId4"/>
    <p:sldMasterId id="2147483754" r:id="rId5"/>
    <p:sldMasterId id="2147483755" r:id="rId6"/>
    <p:sldMasterId id="2147483756" r:id="rId7"/>
    <p:sldMasterId id="2147483757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y="5143500" cx="9144000"/>
  <p:notesSz cx="6858000" cy="9144000"/>
  <p:embeddedFontLst>
    <p:embeddedFont>
      <p:font typeface="Hanken Grotesk"/>
      <p:regular r:id="rId22"/>
      <p:bold r:id="rId23"/>
      <p:italic r:id="rId24"/>
      <p:boldItalic r:id="rId25"/>
    </p:embeddedFont>
    <p:embeddedFont>
      <p:font typeface="Inter SemiBold"/>
      <p:regular r:id="rId26"/>
      <p:bold r:id="rId27"/>
    </p:embeddedFont>
    <p:embeddedFont>
      <p:font typeface="Hanken Grotesk SemiBold"/>
      <p:regular r:id="rId28"/>
      <p:bold r:id="rId29"/>
      <p:italic r:id="rId30"/>
      <p:boldItalic r:id="rId31"/>
    </p:embeddedFont>
    <p:embeddedFont>
      <p:font typeface="Inter"/>
      <p:regular r:id="rId32"/>
      <p:bold r:id="rId33"/>
    </p:embeddedFont>
    <p:embeddedFont>
      <p:font typeface="Helvetica Neue"/>
      <p:regular r:id="rId34"/>
      <p:bold r:id="rId35"/>
      <p:italic r:id="rId36"/>
      <p:boldItalic r:id="rId37"/>
    </p:embeddedFont>
    <p:embeddedFont>
      <p:font typeface="Helvetica Neue Light"/>
      <p:regular r:id="rId38"/>
      <p:bold r:id="rId39"/>
      <p:italic r:id="rId40"/>
      <p:boldItalic r:id="rId41"/>
    </p:embeddedFont>
    <p:embeddedFont>
      <p:font typeface="Inter Black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italic.fntdata"/><Relationship Id="rId20" Type="http://schemas.openxmlformats.org/officeDocument/2006/relationships/slide" Target="slides/slide11.xml"/><Relationship Id="rId42" Type="http://schemas.openxmlformats.org/officeDocument/2006/relationships/font" Target="fonts/InterBlack-bold.fntdata"/><Relationship Id="rId41" Type="http://schemas.openxmlformats.org/officeDocument/2006/relationships/font" Target="fonts/HelveticaNeueLight-boldItalic.fntdata"/><Relationship Id="rId22" Type="http://schemas.openxmlformats.org/officeDocument/2006/relationships/font" Target="fonts/HankenGrotesk-regular.fntdata"/><Relationship Id="rId21" Type="http://schemas.openxmlformats.org/officeDocument/2006/relationships/slide" Target="slides/slide12.xml"/><Relationship Id="rId24" Type="http://schemas.openxmlformats.org/officeDocument/2006/relationships/font" Target="fonts/HankenGrotesk-italic.fntdata"/><Relationship Id="rId23" Type="http://schemas.openxmlformats.org/officeDocument/2006/relationships/font" Target="fonts/HankenGrotesk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font" Target="fonts/InterSemiBold-regular.fntdata"/><Relationship Id="rId25" Type="http://schemas.openxmlformats.org/officeDocument/2006/relationships/font" Target="fonts/HankenGrotesk-boldItalic.fntdata"/><Relationship Id="rId28" Type="http://schemas.openxmlformats.org/officeDocument/2006/relationships/font" Target="fonts/HankenGroteskSemiBold-regular.fntdata"/><Relationship Id="rId27" Type="http://schemas.openxmlformats.org/officeDocument/2006/relationships/font" Target="fonts/InterSemiBold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Italic.fntdata"/><Relationship Id="rId30" Type="http://schemas.openxmlformats.org/officeDocument/2006/relationships/font" Target="fonts/HankenGroteskSemiBold-italic.fntdata"/><Relationship Id="rId11" Type="http://schemas.openxmlformats.org/officeDocument/2006/relationships/slide" Target="slides/slide2.xml"/><Relationship Id="rId33" Type="http://schemas.openxmlformats.org/officeDocument/2006/relationships/font" Target="fonts/Inter-bold.fntdata"/><Relationship Id="rId10" Type="http://schemas.openxmlformats.org/officeDocument/2006/relationships/slide" Target="slides/slide1.xml"/><Relationship Id="rId32" Type="http://schemas.openxmlformats.org/officeDocument/2006/relationships/font" Target="fonts/Inter-regular.fntdata"/><Relationship Id="rId13" Type="http://schemas.openxmlformats.org/officeDocument/2006/relationships/slide" Target="slides/slide4.xml"/><Relationship Id="rId35" Type="http://schemas.openxmlformats.org/officeDocument/2006/relationships/font" Target="fonts/HelveticaNeue-bold.fntdata"/><Relationship Id="rId12" Type="http://schemas.openxmlformats.org/officeDocument/2006/relationships/slide" Target="slides/slide3.xml"/><Relationship Id="rId34" Type="http://schemas.openxmlformats.org/officeDocument/2006/relationships/font" Target="fonts/HelveticaNeue-regular.fntdata"/><Relationship Id="rId15" Type="http://schemas.openxmlformats.org/officeDocument/2006/relationships/slide" Target="slides/slide6.xml"/><Relationship Id="rId37" Type="http://schemas.openxmlformats.org/officeDocument/2006/relationships/font" Target="fonts/HelveticaNeue-boldItalic.fntdata"/><Relationship Id="rId14" Type="http://schemas.openxmlformats.org/officeDocument/2006/relationships/slide" Target="slides/slide5.xml"/><Relationship Id="rId36" Type="http://schemas.openxmlformats.org/officeDocument/2006/relationships/font" Target="fonts/HelveticaNeue-italic.fntdata"/><Relationship Id="rId17" Type="http://schemas.openxmlformats.org/officeDocument/2006/relationships/slide" Target="slides/slide8.xml"/><Relationship Id="rId39" Type="http://schemas.openxmlformats.org/officeDocument/2006/relationships/font" Target="fonts/HelveticaNeueLight-bold.fntdata"/><Relationship Id="rId16" Type="http://schemas.openxmlformats.org/officeDocument/2006/relationships/slide" Target="slides/slide7.xml"/><Relationship Id="rId38" Type="http://schemas.openxmlformats.org/officeDocument/2006/relationships/font" Target="fonts/HelveticaNeueLight-regular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SLIDES_API160036653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SLIDES_API160036653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SLIDES_API1600366537_14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SLIDES_API1600366537_14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SLIDES_API1600366537_16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SLIDES_API1600366537_16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SLIDES_API165712954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" name="Google Shape;843;SLIDES_API165712954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SLIDES_API68140881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SLIDES_API68140881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SLIDES_API1600366537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SLIDES_API1600366537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SLIDES_API1600366537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SLIDES_API1600366537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SLIDES_API196878770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SLIDES_API196878770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SLIDES_API1600366537_8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SLIDES_API1600366537_8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SLIDES_API1600366537_9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SLIDES_API1600366537_9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SLIDES_API1600366537_1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SLIDES_API1600366537_1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SLIDES_API214471517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" name="Google Shape;791;SLIDES_API214471517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4" name="Google Shape;644;p10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10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8" name="Google Shape;648;p10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2" name="Google Shape;652;p10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5" name="Google Shape;655;p10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8" name="Google Shape;658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1" name="Google Shape;661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9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64" name="Google Shape;664;p10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5" name="Google Shape;665;p109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10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110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9" name="Google Shape;669;p110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10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" name="Google Shape;107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" name="Google Shape;115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9" name="Google Shape;119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" name="Google Shape;122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0" name="Google Shape;130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7" name="Google Shape;137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8" name="Google Shape;138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0" name="Google Shape;150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4" name="Google Shape;164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9" name="Google Shape;179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9" name="Google Shape;199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6" name="Google Shape;206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2" name="Google Shape;212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5" name="Google Shape;215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4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41"/>
          <p:cNvSpPr txBox="1"/>
          <p:nvPr>
            <p:ph idx="1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0" name="Google Shape;220;p4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idx="3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2"/>
          <p:cNvSpPr txBox="1"/>
          <p:nvPr>
            <p:ph idx="2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3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1" name="Google Shape;231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2" name="Google Shape;232;p43"/>
          <p:cNvSpPr txBox="1"/>
          <p:nvPr>
            <p:ph idx="1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4" name="Google Shape;23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6" name="Google Shape;236;p43"/>
          <p:cNvSpPr txBox="1"/>
          <p:nvPr>
            <p:ph idx="3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8" name="Google Shape;238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9" name="Google Shape;239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0" name="Google Shape;240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1" name="Google Shape;241;p4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3" name="Google Shape;243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45"/>
          <p:cNvSpPr txBox="1"/>
          <p:nvPr>
            <p:ph idx="1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5"/>
          <p:cNvSpPr txBox="1"/>
          <p:nvPr>
            <p:ph idx="2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3" name="Google Shape;263;p47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4" name="Google Shape;264;p47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5" name="Google Shape;265;p47"/>
          <p:cNvSpPr txBox="1"/>
          <p:nvPr>
            <p:ph idx="1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7" name="Google Shape;267;p47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3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 txBox="1"/>
          <p:nvPr>
            <p:ph idx="1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Google Shape;271;p48"/>
          <p:cNvSpPr txBox="1"/>
          <p:nvPr>
            <p:ph idx="2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3" name="Google Shape;273;p4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4" name="Google Shape;274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5" name="Google Shape;275;p4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8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79" name="Google Shape;279;p4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0" name="Google Shape;280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1" name="Google Shape;281;p49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2" name="Google Shape;282;p49"/>
          <p:cNvSpPr txBox="1"/>
          <p:nvPr>
            <p:ph idx="2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4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4" name="Google Shape;284;p4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p49"/>
          <p:cNvSpPr txBox="1"/>
          <p:nvPr>
            <p:ph idx="5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 txBox="1"/>
          <p:nvPr>
            <p:ph idx="2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50"/>
          <p:cNvSpPr txBox="1"/>
          <p:nvPr>
            <p:ph idx="3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p50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5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 txBox="1"/>
          <p:nvPr>
            <p:ph idx="6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1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1"/>
          <p:cNvSpPr txBox="1"/>
          <p:nvPr>
            <p:ph idx="2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51"/>
          <p:cNvSpPr txBox="1"/>
          <p:nvPr>
            <p:ph idx="3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51"/>
          <p:cNvSpPr txBox="1"/>
          <p:nvPr>
            <p:ph idx="4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1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6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06" name="Google Shape;306;p52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52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52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52"/>
          <p:cNvSpPr txBox="1"/>
          <p:nvPr>
            <p:ph idx="1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52"/>
          <p:cNvSpPr txBox="1"/>
          <p:nvPr>
            <p:ph idx="2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2"/>
          <p:cNvSpPr txBox="1"/>
          <p:nvPr>
            <p:ph idx="3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2"/>
          <p:cNvSpPr txBox="1"/>
          <p:nvPr>
            <p:ph idx="4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2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52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52"/>
          <p:cNvSpPr txBox="1"/>
          <p:nvPr>
            <p:ph idx="5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6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1" name="Google Shape;321;p53"/>
          <p:cNvSpPr txBox="1"/>
          <p:nvPr>
            <p:ph idx="2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7" name="Google Shape;327;p5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0" name="Google Shape;330;p5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7"/>
          <p:cNvSpPr txBox="1"/>
          <p:nvPr>
            <p:ph idx="1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8" name="Google Shape;338;p57"/>
          <p:cNvSpPr txBox="1"/>
          <p:nvPr>
            <p:ph idx="2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9" name="Google Shape;339;p57"/>
          <p:cNvSpPr txBox="1"/>
          <p:nvPr>
            <p:ph idx="3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7"/>
          <p:cNvSpPr txBox="1"/>
          <p:nvPr>
            <p:ph idx="4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8"/>
          <p:cNvSpPr txBox="1"/>
          <p:nvPr>
            <p:ph idx="1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4" name="Google Shape;344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6" name="Google Shape;346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7" name="Google Shape;347;p5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0" name="Google Shape;350;p59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  <p:sp>
        <p:nvSpPr>
          <p:cNvPr id="351" name="Google Shape;351;p59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60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60"/>
          <p:cNvSpPr txBox="1"/>
          <p:nvPr>
            <p:ph idx="1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60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6" name="Google Shape;356;p60"/>
          <p:cNvSpPr txBox="1"/>
          <p:nvPr>
            <p:ph idx="2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2" name="Google Shape;372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5" name="Google Shape;375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6" name="Google Shape;376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7" name="Google Shape;377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6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6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4" name="Google Shape;384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5" name="Google Shape;385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0" name="Google Shape;390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2" name="Google Shape;392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3" name="Google Shape;393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9" name="Google Shape;399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0" name="Google Shape;400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1" name="Google Shape;401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4" name="Google Shape;404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7" name="Google Shape;407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8" name="Google Shape;408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9" name="Google Shape;409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0" name="Google Shape;410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2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72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72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7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3" name="Google Shape;423;p72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4" name="Google Shape;424;p72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5" name="Google Shape;42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9" name="Google Shape;429;p7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7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1" name="Google Shape;431;p7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2" name="Google Shape;432;p7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6" name="Google Shape;436;p7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37" name="Google Shape;437;p7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8" name="Google Shape;438;p7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2" name="Google Shape;442;p7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3" name="Google Shape;443;p7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4" name="Google Shape;444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9" name="Google Shape;449;p7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1" name="Google Shape;451;p7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7" name="Google Shape;457;p7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8" name="Google Shape;458;p7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9" name="Google Shape;459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0" name="Google Shape;460;p7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3" name="Google Shape;463;p7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7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7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7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7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7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7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7" name="Google Shape;477;p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80" name="Google Shape;480;p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3" name="Google Shape;483;p7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7" name="Google Shape;487;p8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8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1" name="Google Shape;491;p8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8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5" name="Google Shape;495;p8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8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8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8" name="Google Shape;498;p8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1" name="Google Shape;501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4" name="Google Shape;504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8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07" name="Google Shape;507;p8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8" name="Google Shape;508;p8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8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p8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2" name="Google Shape;512;p85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3" name="Google Shape;513;p8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0" name="Google Shape;520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9" name="Google Shape;529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9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9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9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7" name="Google Shape;547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9" name="Google Shape;549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0" name="Google Shape;550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56" name="Google Shape;556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7" name="Google Shape;557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8" name="Google Shape;558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1" name="Google Shape;561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4" name="Google Shape;564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5" name="Google Shape;565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7" name="Google Shape;567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2" name="Google Shape;572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7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7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7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0" name="Google Shape;580;p97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1" name="Google Shape;581;p97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2" name="Google Shape;582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8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6" name="Google Shape;586;p9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7" name="Google Shape;587;p9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8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8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3" name="Google Shape;593;p9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94" name="Google Shape;594;p9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5" name="Google Shape;595;p99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9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9" name="Google Shape;599;p99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0" name="Google Shape;600;p99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1" name="Google Shape;60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00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100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6" name="Google Shape;606;p100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100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100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100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01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101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101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4" name="Google Shape;614;p101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5" name="Google Shape;615;p101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7" name="Google Shape;617;p101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0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20" name="Google Shape;620;p102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102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102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102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102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2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102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102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102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102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102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102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0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4" name="Google Shape;634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37" name="Google Shape;637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0" name="Google Shape;640;p10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2" name="Google Shape;202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descr="title" id="203" name="Google Shape;203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58" name="Google Shape;358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9" name="Google Shape;359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0" name="Google Shape;360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15" name="Google Shape;515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6" name="Google Shape;516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7" name="Google Shape;517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6.jpg"/><Relationship Id="rId5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11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What Happens When Your Computer Files Are A Mess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6" name="Google Shape;676;p1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p11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p11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679" name="Google Shape;679;p11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14" name="Google Shape;814;p120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Poor file organization contributes to system strain, causing delays in executing tasks and overall reduced computer performance.</a:t>
            </a:r>
            <a:endParaRPr sz="1200"/>
          </a:p>
        </p:txBody>
      </p:sp>
      <p:sp>
        <p:nvSpPr>
          <p:cNvPr descr="2" id="815" name="Google Shape;815;p120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Cluttered digital storage can result in longer wait times for files to open or save, impacting workflow speed.</a:t>
            </a:r>
            <a:endParaRPr sz="1200"/>
          </a:p>
        </p:txBody>
      </p:sp>
      <p:sp>
        <p:nvSpPr>
          <p:cNvPr descr="1" id="816" name="Google Shape;816;p120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Disorganized files can lead to system slowdowns, making it harder to access and process information efficiently.</a:t>
            </a:r>
            <a:endParaRPr sz="1200"/>
          </a:p>
        </p:txBody>
      </p:sp>
      <p:sp>
        <p:nvSpPr>
          <p:cNvPr id="817" name="Google Shape;817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System Performance Decline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818" name="Google Shape;818;p120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819" name="Google Shape;819;p120"/>
          <p:cNvCxnSpPr>
            <a:endCxn id="815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820" name="Google Shape;820;p120"/>
          <p:cNvCxnSpPr>
            <a:endCxn id="814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821" name="Google Shape;821;p120"/>
          <p:cNvCxnSpPr>
            <a:endCxn id="816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822" name="Google Shape;822;p1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p12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2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825" name="Google Shape;825;p12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2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Error Increase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831" name="Google Shape;831;p12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Increased likelihood of system errors due to disorganization can result in frustration and reduced efficiency for users.</a:t>
            </a:r>
            <a:endParaRPr/>
          </a:p>
        </p:txBody>
      </p:sp>
      <p:sp>
        <p:nvSpPr>
          <p:cNvPr descr="2" id="832" name="Google Shape;832;p12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Frequent errors from cluttered files can disrupt work processes and cause delays in completing tasks.</a:t>
            </a:r>
            <a:endParaRPr/>
          </a:p>
        </p:txBody>
      </p:sp>
      <p:sp>
        <p:nvSpPr>
          <p:cNvPr descr="1" id="833" name="Google Shape;833;p12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Disorganized files can trigger system errors, leading to unexpected crashes and interruptions.</a:t>
            </a:r>
            <a:endParaRPr sz="1400"/>
          </a:p>
        </p:txBody>
      </p:sp>
      <p:cxnSp>
        <p:nvCxnSpPr>
          <p:cNvPr id="834" name="Google Shape;834;p12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5" name="Google Shape;835;p12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6" name="Google Shape;836;p12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37" name="Google Shape;837;p12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8" name="Google Shape;838;p12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p12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840" name="Google Shape;840;p12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45" name="Google Shape;845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100">
                <a:latin typeface="Inter"/>
                <a:ea typeface="Inter"/>
                <a:cs typeface="Inter"/>
                <a:sym typeface="Inter"/>
              </a:rPr>
              <a:t>Importance of Good Digital Hygiene and File Organization</a:t>
            </a:r>
            <a:endParaRPr sz="2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46" name="Google Shape;846;p122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Good digital hygiene lowers the risk of data loss, unauthorized access, and compliance issues.</a:t>
            </a:r>
            <a:endParaRPr sz="1100"/>
          </a:p>
        </p:txBody>
      </p:sp>
      <p:sp>
        <p:nvSpPr>
          <p:cNvPr descr="header_0" id="847" name="Google Shape;847;p122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Risk Reduction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48" name="Google Shape;848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849" name="Google Shape;849;p122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850" name="Google Shape;850;p122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851" name="Google Shape;851;p122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Implementing effective file organization strategies fosters a collaborative work environment and improves system performance.</a:t>
            </a:r>
            <a:endParaRPr sz="1100"/>
          </a:p>
        </p:txBody>
      </p:sp>
      <p:sp>
        <p:nvSpPr>
          <p:cNvPr descr="header_1" id="852" name="Google Shape;852;p122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Collaborative Environment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53" name="Google Shape;853;p122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Efficient file organization enhances productivity and reduces time wasted searching for documents.</a:t>
            </a:r>
            <a:endParaRPr sz="1100"/>
          </a:p>
        </p:txBody>
      </p:sp>
      <p:sp>
        <p:nvSpPr>
          <p:cNvPr descr="header_2" id="854" name="Google Shape;854;p122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Enhanced Productivity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55" name="Google Shape;855;p12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2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12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858" name="Google Shape;858;p12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12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85" name="Google Shape;685;p112"/>
          <p:cNvPicPr preferRelativeResize="0"/>
          <p:nvPr/>
        </p:nvPicPr>
        <p:blipFill rotWithShape="1">
          <a:blip r:embed="rId3">
            <a:alphaModFix/>
          </a:blip>
          <a:srcRect b="0" l="3007" r="2998" t="0"/>
          <a:stretch/>
        </p:blipFill>
        <p:spPr>
          <a:xfrm>
            <a:off x="5384751" y="0"/>
            <a:ext cx="37592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686" name="Google Shape;686;p112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Challenges of File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687" name="Google Shape;687;p112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Finding Files can be time-consuming and hinder productivity.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Productivity Decline is often a result of inefficient file organization.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Increased Stress and Frustration arise when files are hard to locate or access.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Data Loss Risk is a concern without proper file backup and storage.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Security Concerns may arise when files are not encrypted or protected.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688" name="Google Shape;688;p112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Challenges of File Management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689" name="Google Shape;689;p1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11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p11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692" name="Google Shape;692;p11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697" name="Google Shape;697;p11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Efficiency is compromised when valuable time is wasted searching for files in a cluttered system.</a:t>
            </a:r>
            <a:endParaRPr/>
          </a:p>
        </p:txBody>
      </p:sp>
      <p:sp>
        <p:nvSpPr>
          <p:cNvPr descr="3" id="698" name="Google Shape;698;p11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Poor file organization can lead to digital well-being issues such as stress and frustration from the chaos of disorganization.</a:t>
            </a:r>
            <a:endParaRPr/>
          </a:p>
        </p:txBody>
      </p:sp>
      <p:sp>
        <p:nvSpPr>
          <p:cNvPr descr="1" id="699" name="Google Shape;699;p11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Disorganized computer files can significantly impact productivity by causing delays in finding essential documents.</a:t>
            </a:r>
            <a:endParaRPr sz="1400"/>
          </a:p>
        </p:txBody>
      </p:sp>
      <p:sp>
        <p:nvSpPr>
          <p:cNvPr id="700" name="Google Shape;700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1" name="Google Shape;701;p11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2" name="Google Shape;702;p11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3" name="Google Shape;703;p11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4" name="Google Shape;704;p1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11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6" name="Google Shape;706;p11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707" name="Google Shape;707;p11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12" name="Google Shape;712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Searching through cluttered folders increases the risk of overlooking important files or using outdated versions.</a:t>
            </a:r>
            <a:endParaRPr/>
          </a:p>
        </p:txBody>
      </p:sp>
      <p:sp>
        <p:nvSpPr>
          <p:cNvPr descr="3" id="713" name="Google Shape;713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Efficient file organization can streamline workflow and enhance productivity by reducing the time spent on searching for files.</a:t>
            </a:r>
            <a:endParaRPr/>
          </a:p>
        </p:txBody>
      </p:sp>
      <p:sp>
        <p:nvSpPr>
          <p:cNvPr descr="1" id="714" name="Google Shape;714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Disorganized files make it difficult to quickly find needed documents, leading to wasted time and frustration.</a:t>
            </a:r>
            <a:endParaRPr/>
          </a:p>
        </p:txBody>
      </p:sp>
      <p:sp>
        <p:nvSpPr>
          <p:cNvPr id="715" name="Google Shape;715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Finding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16" name="Google Shape;716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7" name="Google Shape;717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8" name="Google Shape;718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9" name="Google Shape;719;p1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1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11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722" name="Google Shape;722;p11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15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8" name="Google Shape;728;p115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9" name="Google Shape;729;p115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30" name="Google Shape;73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Productivity Challenges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31" name="Google Shape;731;p115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Confusion and inefficiencies decrease overall productivity.</a:t>
            </a:r>
            <a:endParaRPr sz="1100"/>
          </a:p>
        </p:txBody>
      </p:sp>
      <p:sp>
        <p:nvSpPr>
          <p:cNvPr descr="header_0" id="732" name="Google Shape;732;p115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Missed Deadlines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733" name="Google Shape;733;p115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Scattered files lead to delays and impact project timelines.</a:t>
            </a:r>
            <a:endParaRPr sz="1100"/>
          </a:p>
        </p:txBody>
      </p:sp>
      <p:sp>
        <p:nvSpPr>
          <p:cNvPr descr="header_1" id="734" name="Google Shape;734;p115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Disorganized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35" name="Google Shape;735;p115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Inability to access resources promptly affects output's standard. Lower Quality Work.</a:t>
            </a:r>
            <a:endParaRPr sz="1100"/>
          </a:p>
        </p:txBody>
      </p:sp>
      <p:sp>
        <p:nvSpPr>
          <p:cNvPr descr="header_2" id="736" name="Google Shape;736;p115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Productivity Decline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37" name="Google Shape;737;p115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738" name="Google Shape;738;p115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739" name="Google Shape;739;p115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0" name="Google Shape;740;p1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11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11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743" name="Google Shape;743;p11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48" name="Google Shape;748;p11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feeling of overwhelm and frustration escalates when files are scattered and difficult to locate efficiently.</a:t>
            </a:r>
            <a:endParaRPr/>
          </a:p>
        </p:txBody>
      </p:sp>
      <p:sp>
        <p:nvSpPr>
          <p:cNvPr descr="3" id="749" name="Google Shape;749;p11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Anxiety may arise from the fear of losing important data or not meeting deadlines due to the chaos of disorganized files.</a:t>
            </a:r>
            <a:endParaRPr/>
          </a:p>
        </p:txBody>
      </p:sp>
      <p:sp>
        <p:nvSpPr>
          <p:cNvPr id="750" name="Google Shape;750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Increased Stress and Frustration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51" name="Google Shape;751;p11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Disorganized computer files can lead to heightened stress levels as users struggle to find needed information.</a:t>
            </a:r>
            <a:endParaRPr/>
          </a:p>
        </p:txBody>
      </p:sp>
      <p:sp>
        <p:nvSpPr>
          <p:cNvPr id="752" name="Google Shape;752;p11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753" name="Google Shape;753;p11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754" name="Google Shape;754;p11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755" name="Google Shape;755;p1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11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11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758" name="Google Shape;758;p11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63" name="Google Shape;763;p11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Cyberattacks, like ransomware or phishing, target vulnerable data in chaotic systems, leading to potential breaches.</a:t>
            </a:r>
            <a:endParaRPr/>
          </a:p>
        </p:txBody>
      </p:sp>
      <p:sp>
        <p:nvSpPr>
          <p:cNvPr descr="2" id="764" name="Google Shape;764;p11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Hardware failures, such as hard drive crashes, can result in permanent data loss without proper backups.</a:t>
            </a:r>
            <a:endParaRPr/>
          </a:p>
        </p:txBody>
      </p:sp>
      <p:sp>
        <p:nvSpPr>
          <p:cNvPr descr="1" id="765" name="Google Shape;765;p11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Disorganized files increase the risk of data loss, impacting business continuity and intellectual property.</a:t>
            </a:r>
            <a:endParaRPr sz="1400"/>
          </a:p>
        </p:txBody>
      </p:sp>
      <p:sp>
        <p:nvSpPr>
          <p:cNvPr id="766" name="Google Shape;766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Loss Risk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7" name="Google Shape;767;p11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8" name="Google Shape;768;p11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11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" name="Google Shape;770;p1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p11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2" name="Google Shape;772;p11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773" name="Google Shape;773;p11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Security Concerns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779" name="Google Shape;779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Failure to comply with data protection regulations is more probable when files are not organized effectively.</a:t>
            </a:r>
            <a:endParaRPr/>
          </a:p>
        </p:txBody>
      </p:sp>
      <p:sp>
        <p:nvSpPr>
          <p:cNvPr descr="2" id="780" name="Google Shape;780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Lack of proper file management increases the likelihood of data breaches and leaks.</a:t>
            </a:r>
            <a:endParaRPr/>
          </a:p>
        </p:txBody>
      </p:sp>
      <p:sp>
        <p:nvSpPr>
          <p:cNvPr descr="1" id="781" name="Google Shape;781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Disorganized files make it easier for unauthorized users to access sensitive information.</a:t>
            </a:r>
            <a:endParaRPr sz="1400"/>
          </a:p>
        </p:txBody>
      </p:sp>
      <p:cxnSp>
        <p:nvCxnSpPr>
          <p:cNvPr id="782" name="Google Shape;782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3" name="Google Shape;783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4" name="Google Shape;784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5" name="Google Shape;785;p1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1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11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788" name="Google Shape;788;p11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119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4" name="Google Shape;794;p119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5" name="Google Shape;795;p119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96" name="Google Shape;796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Collaborative Work Challenges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97" name="Google Shape;797;p119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Disruptions from disorganized workspaces may lead to project delays and reduced productivity.</a:t>
            </a:r>
            <a:endParaRPr sz="1100"/>
          </a:p>
        </p:txBody>
      </p:sp>
      <p:sp>
        <p:nvSpPr>
          <p:cNvPr descr="header_0" id="798" name="Google Shape;798;p119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Extended Project Timelines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99" name="Google Shape;799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800" name="Google Shape;800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801" name="Google Shape;801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802" name="Google Shape;802;p119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Lack of file structure can cause confusion, duplicated work, and communication gaps among team members.</a:t>
            </a:r>
            <a:endParaRPr sz="1100"/>
          </a:p>
        </p:txBody>
      </p:sp>
      <p:sp>
        <p:nvSpPr>
          <p:cNvPr descr="header_1" id="803" name="Google Shape;803;p119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Misunderstandings and Duplicated Efforts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04" name="Google Shape;804;p119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Disorganized files hinder efficient information access and sharing within the team.</a:t>
            </a:r>
            <a:endParaRPr sz="1100"/>
          </a:p>
        </p:txBody>
      </p:sp>
      <p:sp>
        <p:nvSpPr>
          <p:cNvPr descr="header_2" id="805" name="Google Shape;805;p119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Inefficient Information Sharing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06" name="Google Shape;806;p1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p11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p11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Of Disorganization</a:t>
            </a:r>
            <a:endParaRPr b="1" sz="1600"/>
          </a:p>
        </p:txBody>
      </p:sp>
      <p:sp>
        <p:nvSpPr>
          <p:cNvPr id="809" name="Google Shape;809;p11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