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9" r:id="rId4"/>
    <p:sldMasterId id="2147483800" r:id="rId5"/>
    <p:sldMasterId id="2147483801" r:id="rId6"/>
    <p:sldMasterId id="2147483802" r:id="rId7"/>
    <p:sldMasterId id="2147483803" r:id="rId8"/>
    <p:sldMasterId id="2147483804" r:id="rId9"/>
    <p:sldMasterId id="2147483805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SLIDES_API203244274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SLIDES_API203244274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SLIDES_API166530693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2" name="Google Shape;1152;SLIDES_API166530693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SLIDES_API2032442749_16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SLIDES_API2032442749_1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4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SLIDES_API2032442749_18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6" name="Google Shape;1186;SLIDES_API2032442749_18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SLIDES_API60021917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SLIDES_API60021917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SLIDES_API2032442749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5" name="Google Shape;1025;SLIDES_API2032442749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SLIDES_API2032442749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SLIDES_API2032442749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SLIDES_API2032442749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7" name="Google Shape;1057;SLIDES_API2032442749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SLIDES_API51704613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0" name="Google Shape;1070;SLIDES_API51704613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SLIDES_API2032442749_9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8" name="Google Shape;1088;SLIDES_API2032442749_9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SLIDES_API2032442749_1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Google Shape;1118;SLIDES_API2032442749_1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SLIDES_API2032442749_13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5" name="Google Shape;1135;SLIDES_API2032442749_13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9" name="Google Shape;679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3" name="Google Shape;683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3" name="Google Shape;693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0" name="Google Shape;720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2" name="Google Shape;722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3" name="Google Shape;723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9" name="Google Shape;729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4" name="Google Shape;734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7" name="Google Shape;737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8" name="Google Shape;738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9" name="Google Shape;739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0" name="Google Shape;740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9" name="Google Shape;759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1" name="Google Shape;761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2" name="Google Shape;762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6" name="Google Shape;766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7" name="Google Shape;767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8" name="Google Shape;768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9" name="Google Shape;779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3" name="Google Shape;793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3" name="Google Shape;803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7" name="Google Shape;807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0" name="Google Shape;810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5" name="Google Shape;825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7" name="Google Shape;827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8" name="Google Shape;828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37" name="Google Shape;837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8" name="Google Shape;838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2" name="Google Shape;842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0" name="Google Shape;850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9" name="Google Shape;859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6" name="Google Shape;866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2" name="Google Shape;872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7" name="Google Shape;877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9" name="Google Shape;879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0" name="Google Shape;880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86" name="Google Shape;886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1" name="Google Shape;891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4" name="Google Shape;894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5" name="Google Shape;895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6" name="Google Shape;896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7" name="Google Shape;897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3" name="Google Shape;903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2" name="Google Shape;912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6" name="Google Shape;916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7" name="Google Shape;917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8" name="Google Shape;918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9" name="Google Shape;919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3" name="Google Shape;923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24" name="Google Shape;924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5" name="Google Shape;925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9" name="Google Shape;929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1" name="Google Shape;931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5" name="Google Shape;935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6" name="Google Shape;936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4" name="Google Shape;944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5" name="Google Shape;945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50" name="Google Shape;950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4" name="Google Shape;964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7" name="Google Shape;967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0" name="Google Shape;970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4" name="Google Shape;974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8" name="Google Shape;978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2" name="Google Shape;982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4" name="Google Shape;984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5" name="Google Shape;985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8" name="Google Shape;988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1" name="Google Shape;991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94" name="Google Shape;994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5" name="Google Shape;995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8" name="Google Shape;998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9" name="Google Shape;999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4" name="Google Shape;154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0" name="Google Shape;190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7" name="Google Shape;207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6" name="Google Shape;266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1" name="Google Shape;271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2" name="Google Shape;272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5" name="Google Shape;275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4" name="Google Shape;284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0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6" name="Google Shape;296;p50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2" name="Google Shape;302;p50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0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4" name="Google Shape;304;p50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8" name="Google Shape;308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9" name="Google Shape;309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1" name="Google Shape;311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4" name="Google Shape;314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8" name="Google Shape;318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9" name="Google Shape;319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0" name="Google Shape;330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1" name="Google Shape;341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6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6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8" name="Google Shape;408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3" name="Google Shape;413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5" name="Google Shape;415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6" name="Google Shape;416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22" name="Google Shape;422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3" name="Google Shape;423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7" name="Google Shape;427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0" name="Google Shape;430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1" name="Google Shape;431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2" name="Google Shape;432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3" name="Google Shape;433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2" name="Google Shape;452;p7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30" name="Google Shape;530;p8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1" name="Google Shape;531;p8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5" name="Google Shape;535;p8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3" name="Google Shape;543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7" name="Google Shape;567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9" name="Google Shape;569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76" name="Google Shape;576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7" name="Google Shape;577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1" name="Google Shape;581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4" name="Google Shape;584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5" name="Google Shape;585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6" name="Google Shape;586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7" name="Google Shape;587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9" name="Google Shape;599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6" name="Google Shape;606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7" name="Google Shape;607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8" name="Google Shape;608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9" name="Google Shape;609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0" name="Google Shape;610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7" name="Google Shape;617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8" name="Google Shape;618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9" name="Google Shape;619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4" name="Google Shape;624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25" name="Google Shape;625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6" name="Google Shape;626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6" name="Google Shape;636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7" name="Google Shape;637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1" name="Google Shape;651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5" name="Google Shape;665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40" name="Google Shape;540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8" name="Google Shape;688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0" name="Google Shape;690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45" name="Google Shape;845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7" name="Google Shape;847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Relationship Id="rId4" Type="http://schemas.openxmlformats.org/officeDocument/2006/relationships/image" Target="../media/image10.jpg"/><Relationship Id="rId5" Type="http://schemas.openxmlformats.org/officeDocument/2006/relationships/image" Target="../media/image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2.jpg"/><Relationship Id="rId5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Be Consistent and Stick with One Process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6" name="Google Shape;1006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p15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59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09" name="Google Shape;1009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68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5" name="Google Shape;1155;p168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6" name="Google Shape;1156;p168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57" name="Google Shape;1157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File Management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8" name="Google Shape;1158;p168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Choose a standardized approach for naming, categorizing, and storing files to ensure clarity and ease of access.</a:t>
            </a:r>
            <a:endParaRPr sz="1100"/>
          </a:p>
        </p:txBody>
      </p:sp>
      <p:sp>
        <p:nvSpPr>
          <p:cNvPr descr="header_0" id="1159" name="Google Shape;1159;p168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Standardized Approach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160" name="Google Shape;1160;p168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Ensure consistency in file organization practices across all projects to enhance efficiency and collaboration.</a:t>
            </a:r>
            <a:endParaRPr sz="1100"/>
          </a:p>
        </p:txBody>
      </p:sp>
      <p:sp>
        <p:nvSpPr>
          <p:cNvPr descr="header_1" id="1161" name="Google Shape;1161;p168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Consistent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62" name="Google Shape;1162;p168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Continuously assess and improve the file management process to adapt to changing requirements and optimize workflow.</a:t>
            </a:r>
            <a:endParaRPr sz="1100"/>
          </a:p>
        </p:txBody>
      </p:sp>
      <p:sp>
        <p:nvSpPr>
          <p:cNvPr descr="header_2" id="1163" name="Google Shape;1163;p168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Continuous Improvement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64" name="Google Shape;1164;p168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65" name="Google Shape;1165;p168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166" name="Google Shape;1166;p168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67" name="Google Shape;1167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p16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168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70" name="Google Shape;1170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169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76" name="Google Shape;1176;p169"/>
          <p:cNvPicPr preferRelativeResize="0"/>
          <p:nvPr/>
        </p:nvPicPr>
        <p:blipFill rotWithShape="1">
          <a:blip r:embed="rId3">
            <a:alphaModFix/>
          </a:blip>
          <a:srcRect b="806" l="0" r="0" t="816"/>
          <a:stretch/>
        </p:blipFill>
        <p:spPr>
          <a:xfrm>
            <a:off x="5384751" y="0"/>
            <a:ext cx="37592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77" name="Google Shape;1177;p169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Case Study: Streamlining Document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8" name="Google Shape;1178;p169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Implemented clear naming conventions and folder structures.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Provided training on the new file management process.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Utilized automation tools for efficient document organization.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79" name="Google Shape;1179;p169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Transformation Process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80" name="Google Shape;1180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16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169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83" name="Google Shape;1183;p16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88" name="Google Shape;1188;p17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Maximizing efficiency through consistent processes benefits workflow and outcomes.</a:t>
            </a:r>
            <a:endParaRPr/>
          </a:p>
        </p:txBody>
      </p:sp>
      <p:sp>
        <p:nvSpPr>
          <p:cNvPr descr="2" id="1189" name="Google Shape;1189;p17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review and refinement of document management systems are key.</a:t>
            </a:r>
            <a:endParaRPr/>
          </a:p>
        </p:txBody>
      </p:sp>
      <p:sp>
        <p:nvSpPr>
          <p:cNvPr id="1190" name="Google Shape;1190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Maximizing Efficiency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91" name="Google Shape;1191;p17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Consistency and a single process enhance productivity and collaboration.</a:t>
            </a:r>
            <a:endParaRPr sz="1400"/>
          </a:p>
        </p:txBody>
      </p:sp>
      <p:cxnSp>
        <p:nvCxnSpPr>
          <p:cNvPr id="1192" name="Google Shape;1192;p17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3" name="Google Shape;1193;p17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4" name="Google Shape;1194;p17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95" name="Google Shape;1195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17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170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98" name="Google Shape;1198;p17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60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image_0" id="1015" name="Google Shape;1015;p160"/>
          <p:cNvPicPr preferRelativeResize="0"/>
          <p:nvPr/>
        </p:nvPicPr>
        <p:blipFill rotWithShape="1">
          <a:blip r:embed="rId3">
            <a:alphaModFix/>
          </a:blip>
          <a:srcRect b="0" l="308" r="298" t="0"/>
          <a:stretch/>
        </p:blipFill>
        <p:spPr>
          <a:xfrm>
            <a:off x="5384751" y="0"/>
            <a:ext cx="37592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16" name="Google Shape;1016;p160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17" name="Google Shape;1017;p160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Consistency ensures easy retrieval of information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Helps in maintaining a professional image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Reduces errors and confusion in file handling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18" name="Google Shape;1018;p160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Benefits of Consistency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19" name="Google Shape;1019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16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60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22" name="Google Shape;1022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27" name="Google Shape;1027;p16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Exploring the pivotal role of maintaining consistency and following structured processes.</a:t>
            </a:r>
            <a:endParaRPr/>
          </a:p>
        </p:txBody>
      </p:sp>
      <p:sp>
        <p:nvSpPr>
          <p:cNvPr descr="3" id="1028" name="Google Shape;1028;p16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Providing a sneak peek into the presentation's content to engage the audience.</a:t>
            </a:r>
            <a:endParaRPr/>
          </a:p>
        </p:txBody>
      </p:sp>
      <p:sp>
        <p:nvSpPr>
          <p:cNvPr id="1029" name="Google Shape;1029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Document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30" name="Google Shape;1030;p16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Highlighting the significance of document management in organizational workflows.</a:t>
            </a:r>
            <a:endParaRPr/>
          </a:p>
        </p:txBody>
      </p:sp>
      <p:sp>
        <p:nvSpPr>
          <p:cNvPr id="1031" name="Google Shape;1031;p16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032" name="Google Shape;1032;p16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033" name="Google Shape;1033;p16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034" name="Google Shape;1034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16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p161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37" name="Google Shape;1037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42" name="Google Shape;1042;p162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Streamlining workflows through consistency enhances productivity and reduces errors.</a:t>
            </a:r>
            <a:endParaRPr/>
          </a:p>
        </p:txBody>
      </p:sp>
      <p:sp>
        <p:nvSpPr>
          <p:cNvPr descr="2" id="1043" name="Google Shape;1043;p162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Establishing uniformity in naming, folder structures, and categorization simplifies processes.</a:t>
            </a:r>
            <a:endParaRPr/>
          </a:p>
        </p:txBody>
      </p:sp>
      <p:sp>
        <p:nvSpPr>
          <p:cNvPr id="1044" name="Google Shape;1044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45" name="Google Shape;1045;p162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Consistency ensures efficiency, clarity, and accessibility in document management.</a:t>
            </a:r>
            <a:endParaRPr/>
          </a:p>
        </p:txBody>
      </p:sp>
      <p:cxnSp>
        <p:nvCxnSpPr>
          <p:cNvPr id="1046" name="Google Shape;1046;p16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7" name="Google Shape;1047;p162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8" name="Google Shape;1048;p162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049" name="Google Shape;1049;p162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Quick and intuitive retrieval of documents is facilitated by maintaining a consistent approach.</a:t>
            </a:r>
            <a:endParaRPr/>
          </a:p>
        </p:txBody>
      </p:sp>
      <p:cxnSp>
        <p:nvCxnSpPr>
          <p:cNvPr id="1050" name="Google Shape;1050;p162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1" name="Google Shape;1051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2" name="Google Shape;1052;p16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p162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54" name="Google Shape;1054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6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060" name="Google Shape;1060;p163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Time efficiency in document searches.</a:t>
            </a:r>
            <a:endParaRPr/>
          </a:p>
        </p:txBody>
      </p:sp>
      <p:sp>
        <p:nvSpPr>
          <p:cNvPr descr="2" id="1061" name="Google Shape;1061;p163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Reduced confusion when collaborating on multiple projects.</a:t>
            </a:r>
            <a:endParaRPr/>
          </a:p>
        </p:txBody>
      </p:sp>
      <p:sp>
        <p:nvSpPr>
          <p:cNvPr descr="1" id="1062" name="Google Shape;1062;p163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Consistent file naming and organization enable easier retrieval.</a:t>
            </a:r>
            <a:endParaRPr sz="1400"/>
          </a:p>
        </p:txBody>
      </p:sp>
      <p:sp>
        <p:nvSpPr>
          <p:cNvPr descr="4" id="1063" name="Google Shape;1063;p163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Scalable system with consistent practices.</a:t>
            </a:r>
            <a:endParaRPr/>
          </a:p>
        </p:txBody>
      </p:sp>
      <p:sp>
        <p:nvSpPr>
          <p:cNvPr id="1064" name="Google Shape;1064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p16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6" name="Google Shape;1066;p163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67" name="Google Shape;1067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72" name="Google Shape;1072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Automation Tools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73" name="Google Shape;1073;p164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specific formats like date-title or project-code for uniformity.</a:t>
            </a:r>
            <a:endParaRPr sz="1100"/>
          </a:p>
        </p:txBody>
      </p:sp>
      <p:sp>
        <p:nvSpPr>
          <p:cNvPr descr="header_0" id="1074" name="Google Shape;1074;p164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File Naming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75" name="Google Shape;1075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076" name="Google Shape;1076;p164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077" name="Google Shape;1077;p164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078" name="Google Shape;1078;p164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files logically into folders based on departments, projects, or categories.</a:t>
            </a:r>
            <a:endParaRPr sz="1100"/>
          </a:p>
        </p:txBody>
      </p:sp>
      <p:sp>
        <p:nvSpPr>
          <p:cNvPr descr="header_1" id="1079" name="Google Shape;1079;p164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Folder Structures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80" name="Google Shape;1080;p164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 software for automated file sorting and archiving to reduce manual tasks and errors.</a:t>
            </a:r>
            <a:endParaRPr sz="1100"/>
          </a:p>
        </p:txBody>
      </p:sp>
      <p:sp>
        <p:nvSpPr>
          <p:cNvPr descr="header_2" id="1081" name="Google Shape;1081;p164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Software Solutions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82" name="Google Shape;1082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164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164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085" name="Google Shape;1085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165"/>
          <p:cNvSpPr/>
          <p:nvPr/>
        </p:nvSpPr>
        <p:spPr>
          <a:xfrm>
            <a:off x="903133" y="12486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91" name="Google Shape;1091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Key Components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92" name="Google Shape;1092;p165"/>
          <p:cNvSpPr txBox="1"/>
          <p:nvPr>
            <p:ph idx="1" type="body"/>
          </p:nvPr>
        </p:nvSpPr>
        <p:spPr>
          <a:xfrm>
            <a:off x="3358550" y="1177225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rules for file names to ensure uniformity and clarity in document identification.</a:t>
            </a:r>
            <a:endParaRPr/>
          </a:p>
        </p:txBody>
      </p:sp>
      <p:sp>
        <p:nvSpPr>
          <p:cNvPr descr="2" id="1093" name="Google Shape;1093;p165"/>
          <p:cNvSpPr txBox="1"/>
          <p:nvPr>
            <p:ph idx="2" type="body"/>
          </p:nvPr>
        </p:nvSpPr>
        <p:spPr>
          <a:xfrm>
            <a:off x="3358599" y="2081090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consistent system for organizing folders to enhance navigation and accessibility of documents.</a:t>
            </a:r>
            <a:endParaRPr/>
          </a:p>
        </p:txBody>
      </p:sp>
      <p:sp>
        <p:nvSpPr>
          <p:cNvPr descr="1" id="1094" name="Google Shape;1094;p165"/>
          <p:cNvSpPr txBox="1"/>
          <p:nvPr>
            <p:ph idx="3" type="subTitle"/>
          </p:nvPr>
        </p:nvSpPr>
        <p:spPr>
          <a:xfrm>
            <a:off x="1745825" y="1177300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Naming Conventions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095" name="Google Shape;1095;p165"/>
          <p:cNvSpPr txBox="1"/>
          <p:nvPr>
            <p:ph idx="4" type="subTitle"/>
          </p:nvPr>
        </p:nvSpPr>
        <p:spPr>
          <a:xfrm>
            <a:off x="1745880" y="208112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Folder Structures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096" name="Google Shape;1096;p165"/>
          <p:cNvSpPr txBox="1"/>
          <p:nvPr>
            <p:ph idx="5" type="subTitle"/>
          </p:nvPr>
        </p:nvSpPr>
        <p:spPr>
          <a:xfrm>
            <a:off x="1745825" y="298490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Guideline Documentation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097" name="Google Shape;1097;p165"/>
          <p:cNvSpPr txBox="1"/>
          <p:nvPr>
            <p:ph idx="6" type="body"/>
          </p:nvPr>
        </p:nvSpPr>
        <p:spPr>
          <a:xfrm>
            <a:off x="3358550" y="2984903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Outline clear guidelines for document management practices to maintain consistency and facilitate team understanding.</a:t>
            </a:r>
            <a:endParaRPr/>
          </a:p>
        </p:txBody>
      </p:sp>
      <p:sp>
        <p:nvSpPr>
          <p:cNvPr descr="4" id="1098" name="Google Shape;1098;p165"/>
          <p:cNvSpPr txBox="1"/>
          <p:nvPr>
            <p:ph idx="7" type="subTitle"/>
          </p:nvPr>
        </p:nvSpPr>
        <p:spPr>
          <a:xfrm>
            <a:off x="1745880" y="3892825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Training Processes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099" name="Google Shape;1099;p165"/>
          <p:cNvSpPr txBox="1"/>
          <p:nvPr>
            <p:ph idx="8" type="body"/>
          </p:nvPr>
        </p:nvSpPr>
        <p:spPr>
          <a:xfrm>
            <a:off x="3358599" y="3892828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Conduct training sessions to educate team members on effective file management practices and reinforce consistency standards.</a:t>
            </a:r>
            <a:endParaRPr/>
          </a:p>
        </p:txBody>
      </p:sp>
      <p:pic>
        <p:nvPicPr>
          <p:cNvPr id="1100" name="Google Shape;1100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0465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01" name="Google Shape;1101;p165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102" name="Google Shape;1102;p165"/>
          <p:cNvCxnSpPr/>
          <p:nvPr/>
        </p:nvCxnSpPr>
        <p:spPr>
          <a:xfrm>
            <a:off x="531525" y="24611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03" name="Google Shape;1103;p165"/>
          <p:cNvCxnSpPr/>
          <p:nvPr/>
        </p:nvCxnSpPr>
        <p:spPr>
          <a:xfrm>
            <a:off x="531525" y="33667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04" name="Google Shape;1104;p165"/>
          <p:cNvCxnSpPr/>
          <p:nvPr/>
        </p:nvCxnSpPr>
        <p:spPr>
          <a:xfrm>
            <a:off x="531525" y="15555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05" name="Google Shape;1105;p165"/>
          <p:cNvCxnSpPr/>
          <p:nvPr/>
        </p:nvCxnSpPr>
        <p:spPr>
          <a:xfrm>
            <a:off x="531525" y="42723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106" name="Google Shape;1106;p165"/>
          <p:cNvSpPr/>
          <p:nvPr/>
        </p:nvSpPr>
        <p:spPr>
          <a:xfrm>
            <a:off x="903146" y="21542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07" name="Google Shape;1107;p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3102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08" name="Google Shape;1108;p165"/>
          <p:cNvSpPr/>
          <p:nvPr/>
        </p:nvSpPr>
        <p:spPr>
          <a:xfrm>
            <a:off x="903133" y="30598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09" name="Google Shape;1109;p1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21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10" name="Google Shape;1110;p165"/>
          <p:cNvSpPr/>
          <p:nvPr/>
        </p:nvSpPr>
        <p:spPr>
          <a:xfrm>
            <a:off x="903146" y="39653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11" name="Google Shape;1111;p1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9159" y="412135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12" name="Google Shape;1112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165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165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15" name="Google Shape;1115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20" name="Google Shape;1120;p166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unified process promotes seamless collaboration among team members working on shared documents.</a:t>
            </a:r>
            <a:endParaRPr/>
          </a:p>
        </p:txBody>
      </p:sp>
      <p:sp>
        <p:nvSpPr>
          <p:cNvPr descr="2" id="1121" name="Google Shape;1121;p166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Having a single process minimizes confusion among team members and enhances overall efficiency.</a:t>
            </a:r>
            <a:endParaRPr/>
          </a:p>
        </p:txBody>
      </p:sp>
      <p:sp>
        <p:nvSpPr>
          <p:cNvPr id="1122" name="Google Shape;1122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Sticking with One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23" name="Google Shape;1123;p166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Sticking with one process ensures consistent workflow and avoids interruptions in document management.</a:t>
            </a:r>
            <a:endParaRPr/>
          </a:p>
        </p:txBody>
      </p:sp>
      <p:cxnSp>
        <p:nvCxnSpPr>
          <p:cNvPr id="1124" name="Google Shape;1124;p16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5" name="Google Shape;1125;p166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6" name="Google Shape;1126;p166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127" name="Google Shape;1127;p166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following a single process, the likelihood of errors in file organization is significantly reduced, leading to a more organized system.</a:t>
            </a:r>
            <a:endParaRPr/>
          </a:p>
        </p:txBody>
      </p:sp>
      <p:cxnSp>
        <p:nvCxnSpPr>
          <p:cNvPr id="1128" name="Google Shape;1128;p166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29" name="Google Shape;1129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166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166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32" name="Google Shape;1132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37" name="Google Shape;1137;p167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Reduces the chances of errors, ensuring accuracy in document handling.</a:t>
            </a:r>
            <a:endParaRPr/>
          </a:p>
        </p:txBody>
      </p:sp>
      <p:sp>
        <p:nvSpPr>
          <p:cNvPr descr="2" id="1138" name="Google Shape;1138;p167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Streamlines workflows to enhance efficiency and productivity.</a:t>
            </a:r>
            <a:endParaRPr/>
          </a:p>
        </p:txBody>
      </p:sp>
      <p:sp>
        <p:nvSpPr>
          <p:cNvPr id="1139" name="Google Shape;1139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a Single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40" name="Google Shape;1140;p167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Minimizes the risk of confusion within the document management system.</a:t>
            </a:r>
            <a:endParaRPr/>
          </a:p>
        </p:txBody>
      </p:sp>
      <p:cxnSp>
        <p:nvCxnSpPr>
          <p:cNvPr id="1141" name="Google Shape;1141;p1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2" name="Google Shape;1142;p167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3" name="Google Shape;1143;p167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144" name="Google Shape;1144;p167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Simplifies the overall management and updates of processes for better control and consistency.</a:t>
            </a:r>
            <a:endParaRPr/>
          </a:p>
        </p:txBody>
      </p:sp>
      <p:cxnSp>
        <p:nvCxnSpPr>
          <p:cNvPr id="1145" name="Google Shape;1145;p167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46" name="Google Shape;1146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6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167"/>
          <p:cNvSpPr txBox="1"/>
          <p:nvPr/>
        </p:nvSpPr>
        <p:spPr>
          <a:xfrm>
            <a:off x="5979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Consistency &amp; Process</a:t>
            </a:r>
            <a:endParaRPr b="1" sz="1600"/>
          </a:p>
        </p:txBody>
      </p:sp>
      <p:sp>
        <p:nvSpPr>
          <p:cNvPr id="1149" name="Google Shape;1149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