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1" r:id="rId4"/>
    <p:sldMasterId id="214748369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Hanken Grotesk"/>
      <p:regular r:id="rId19"/>
      <p:bold r:id="rId20"/>
      <p:italic r:id="rId21"/>
      <p:boldItalic r:id="rId22"/>
    </p:embeddedFont>
    <p:embeddedFont>
      <p:font typeface="Inter SemiBold"/>
      <p:regular r:id="rId23"/>
      <p:bold r:id="rId24"/>
    </p:embeddedFont>
    <p:embeddedFont>
      <p:font typeface="Hanken Grotesk SemiBold"/>
      <p:regular r:id="rId25"/>
      <p:bold r:id="rId26"/>
      <p:italic r:id="rId27"/>
      <p:boldItalic r:id="rId28"/>
    </p:embeddedFont>
    <p:embeddedFont>
      <p:font typeface="Inter"/>
      <p:regular r:id="rId29"/>
      <p:bold r:id="rId30"/>
    </p:embeddedFont>
    <p:embeddedFont>
      <p:font typeface="Helvetica Neue"/>
      <p:regular r:id="rId31"/>
      <p:bold r:id="rId32"/>
      <p:italic r:id="rId33"/>
      <p:boldItalic r:id="rId34"/>
    </p:embeddedFont>
    <p:embeddedFont>
      <p:font typeface="PT Sans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Inter Black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font" Target="fonts/HankenGrotesk-bold.fntdata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font" Target="fonts/HankenGrotesk-boldItalic.fntdata"/><Relationship Id="rId21" Type="http://schemas.openxmlformats.org/officeDocument/2006/relationships/font" Target="fonts/HankenGrotesk-italic.fntdata"/><Relationship Id="rId43" Type="http://schemas.openxmlformats.org/officeDocument/2006/relationships/font" Target="fonts/InterBlack-bold.fntdata"/><Relationship Id="rId24" Type="http://schemas.openxmlformats.org/officeDocument/2006/relationships/font" Target="fonts/InterSemiBold-bold.fntdata"/><Relationship Id="rId23" Type="http://schemas.openxmlformats.org/officeDocument/2006/relationships/font" Target="fonts/InterSemiBo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ankenGroteskSemiBold-bold.fntdata"/><Relationship Id="rId25" Type="http://schemas.openxmlformats.org/officeDocument/2006/relationships/font" Target="fonts/HankenGroteskSemiBold-regular.fntdata"/><Relationship Id="rId28" Type="http://schemas.openxmlformats.org/officeDocument/2006/relationships/font" Target="fonts/HankenGroteskSemiBold-boldItalic.fntdata"/><Relationship Id="rId27" Type="http://schemas.openxmlformats.org/officeDocument/2006/relationships/font" Target="fonts/HankenGroteskSemiBold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HelveticaNeue-regular.fntdata"/><Relationship Id="rId30" Type="http://schemas.openxmlformats.org/officeDocument/2006/relationships/font" Target="fonts/Inter-bold.fntdata"/><Relationship Id="rId11" Type="http://schemas.openxmlformats.org/officeDocument/2006/relationships/slide" Target="slides/slide5.xml"/><Relationship Id="rId33" Type="http://schemas.openxmlformats.org/officeDocument/2006/relationships/font" Target="fonts/HelveticaNeue-italic.fntdata"/><Relationship Id="rId10" Type="http://schemas.openxmlformats.org/officeDocument/2006/relationships/slide" Target="slides/slide4.xml"/><Relationship Id="rId32" Type="http://schemas.openxmlformats.org/officeDocument/2006/relationships/font" Target="fonts/HelveticaNeue-bold.fntdata"/><Relationship Id="rId13" Type="http://schemas.openxmlformats.org/officeDocument/2006/relationships/slide" Target="slides/slide7.xml"/><Relationship Id="rId35" Type="http://schemas.openxmlformats.org/officeDocument/2006/relationships/font" Target="fonts/PTSans-regular.fntdata"/><Relationship Id="rId12" Type="http://schemas.openxmlformats.org/officeDocument/2006/relationships/slide" Target="slides/slide6.xml"/><Relationship Id="rId34" Type="http://schemas.openxmlformats.org/officeDocument/2006/relationships/font" Target="fonts/HelveticaNeue-boldItalic.fntdata"/><Relationship Id="rId15" Type="http://schemas.openxmlformats.org/officeDocument/2006/relationships/slide" Target="slides/slide9.xml"/><Relationship Id="rId37" Type="http://schemas.openxmlformats.org/officeDocument/2006/relationships/font" Target="fonts/PTSans-italic.fntdata"/><Relationship Id="rId14" Type="http://schemas.openxmlformats.org/officeDocument/2006/relationships/slide" Target="slides/slide8.xml"/><Relationship Id="rId36" Type="http://schemas.openxmlformats.org/officeDocument/2006/relationships/font" Target="fonts/PTSans-bold.fntdata"/><Relationship Id="rId17" Type="http://schemas.openxmlformats.org/officeDocument/2006/relationships/slide" Target="slides/slide11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10.xml"/><Relationship Id="rId38" Type="http://schemas.openxmlformats.org/officeDocument/2006/relationships/font" Target="fonts/PTSans-boldItalic.fntdata"/><Relationship Id="rId19" Type="http://schemas.openxmlformats.org/officeDocument/2006/relationships/font" Target="fonts/HankenGrotesk-regular.fntdata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SLIDES_API68920576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SLIDES_API68920576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SLIDES_API689205769_1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SLIDES_API689205769_1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SLIDES_API689205769_16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SLIDES_API689205769_16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SLIDES_API57122303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SLIDES_API57122303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SLIDES_API202346506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SLIDES_API202346506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SLIDES_API689205769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SLIDES_API689205769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SLIDES_API689205769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SLIDES_API689205769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SLIDES_API689205769_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SLIDES_API689205769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SLIDES_API88775291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SLIDES_API88775291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SLIDES_API689205769_10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SLIDES_API689205769_10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SLIDES_API689205769_1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SLIDES_API689205769_1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SLIDES_API13202169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SLIDES_API13202169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0" y="0"/>
            <a:ext cx="9144000" cy="7347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900">
                <a:solidFill>
                  <a:schemeClr val="lt1"/>
                </a:solidFill>
                <a:latin typeface="PT Sans"/>
                <a:ea typeface="PT Sans"/>
                <a:cs typeface="PT Sans"/>
                <a:sym typeface="PT Sans"/>
              </a:rPr>
              <a:t>   </a:t>
            </a:r>
            <a:r>
              <a:rPr b="1" lang="en-GB" sz="2900">
                <a:solidFill>
                  <a:schemeClr val="lt1"/>
                </a:solidFill>
                <a:latin typeface="PT Sans"/>
                <a:ea typeface="PT Sans"/>
                <a:cs typeface="PT Sans"/>
                <a:sym typeface="PT Sans"/>
              </a:rPr>
              <a:t>NEWSLETTER ADVANTAGE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1" name="Google Shape;51;p12"/>
          <p:cNvSpPr/>
          <p:nvPr/>
        </p:nvSpPr>
        <p:spPr>
          <a:xfrm>
            <a:off x="0" y="0"/>
            <a:ext cx="9144000" cy="7347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900">
                <a:solidFill>
                  <a:schemeClr val="lt1"/>
                </a:solidFill>
                <a:latin typeface="PT Sans"/>
                <a:ea typeface="PT Sans"/>
                <a:cs typeface="PT Sans"/>
                <a:sym typeface="PT Sans"/>
              </a:rPr>
              <a:t>          </a:t>
            </a:r>
            <a:r>
              <a:rPr b="1" lang="en-GB" sz="2900">
                <a:solidFill>
                  <a:schemeClr val="lt1"/>
                </a:solidFill>
                <a:latin typeface="PT Sans"/>
                <a:ea typeface="PT Sans"/>
                <a:cs typeface="PT Sans"/>
                <a:sym typeface="PT Sans"/>
              </a:rPr>
              <a:t>NEWSLETTER ADVANTAGE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4" name="Google Shape;54;p1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8" name="Google Shape;58;p1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" name="Google Shape;61;p15"/>
          <p:cNvSpPr txBox="1"/>
          <p:nvPr>
            <p:ph idx="2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4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5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 1">
  <p:cSld name="CUSTOM_3_2_1_2_1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4" name="Google Shape;74;p17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17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1" name="Google Shape;81;p17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18"/>
          <p:cNvSpPr txBox="1"/>
          <p:nvPr>
            <p:ph idx="3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2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/>
          <p:nvPr>
            <p:ph idx="1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7" name="Google Shape;97;p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8" name="Google Shape;98;p20"/>
          <p:cNvSpPr txBox="1"/>
          <p:nvPr>
            <p:ph idx="4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9" name="Google Shape;99;p20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" name="Google Shape;100;p20"/>
          <p:cNvSpPr txBox="1"/>
          <p:nvPr>
            <p:ph idx="5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1" name="Google Shape;101;p20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" name="Google Shape;102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" name="Google Shape;103;p20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" name="Google Shape;11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" name="Google Shape;116;p2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" name="Google Shape;119;p2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" name="Google Shape;122;p2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" name="Google Shape;124;p2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" name="Google Shape;130;p2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2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7" name="Google Shape;137;p2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9" name="Google Shape;139;p2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" name="Google Shape;140;p2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46" name="Google Shape;146;p2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7" name="Google Shape;147;p2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" name="Google Shape;148;p2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1" name="Google Shape;151;p3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3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3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5" name="Google Shape;155;p3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" name="Google Shape;156;p3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7" name="Google Shape;157;p3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3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3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" name="Google Shape;162;p3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3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Google Shape;168;p3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0" name="Google Shape;170;p3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1" name="Google Shape;171;p3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2" name="Google Shape;172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6" name="Google Shape;176;p3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7" name="Google Shape;177;p3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8" name="Google Shape;178;p3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9" name="Google Shape;179;p3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3" name="Google Shape;183;p3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84" name="Google Shape;184;p3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5" name="Google Shape;185;p3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8" name="Google Shape;188;p3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3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3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0" name="Google Shape;210;p3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2" name="Google Shape;212;p3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3" name="Google Shape;213;p3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7" name="Google Shape;217;p3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8" name="Google Shape;218;p3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4" name="Google Shape;224;p3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3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3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7" name="Google Shape;227;p3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0" name="Google Shape;230;p3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3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4" name="Google Shape;234;p4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8" name="Google Shape;238;p4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9" name="Google Shape;239;p4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2" name="Google Shape;242;p4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3" name="Google Shape;243;p4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45" name="Google Shape;245;p4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51" name="Google Shape;251;p4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54" name="Google Shape;254;p4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55" name="Google Shape;255;p4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T Sans"/>
              <a:buChar char="●"/>
              <a:defRPr b="1" sz="1800">
                <a:solidFill>
                  <a:schemeClr val="dk2"/>
                </a:solidFill>
                <a:latin typeface="PT Sans"/>
                <a:ea typeface="PT Sans"/>
                <a:cs typeface="PT Sans"/>
                <a:sym typeface="PT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5" name="Google Shape;10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7" name="Google Shape;10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6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Decluttering Your Life for Well-being and Productivity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6" name="Google Shape;266;p4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6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6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269" name="Google Shape;269;p4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407" name="Google Shape;407;p55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Allocate time for hobbies or activities that bring joy and relaxation to rejuvenate the spirit.</a:t>
            </a:r>
            <a:endParaRPr/>
          </a:p>
        </p:txBody>
      </p:sp>
      <p:sp>
        <p:nvSpPr>
          <p:cNvPr descr="2" id="408" name="Google Shape;408;p55"/>
          <p:cNvSpPr txBox="1"/>
          <p:nvPr>
            <p:ph idx="3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mindfulness techniques such as meditation or journaling to reduce stress and enhance self-awareness.</a:t>
            </a:r>
            <a:endParaRPr/>
          </a:p>
        </p:txBody>
      </p:sp>
      <p:sp>
        <p:nvSpPr>
          <p:cNvPr descr="1" id="409" name="Google Shape;409;p55"/>
          <p:cNvSpPr txBox="1"/>
          <p:nvPr>
            <p:ph idx="1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Engage in regular exercise to boost physical health and release endorphins for mental well-being.</a:t>
            </a:r>
            <a:endParaRPr sz="1400"/>
          </a:p>
        </p:txBody>
      </p:sp>
      <p:sp>
        <p:nvSpPr>
          <p:cNvPr id="410" name="Google Shape;410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Prioritizing Self-Care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411" name="Google Shape;411;p55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55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3" name="Google Shape;413;p55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55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5" name="Google Shape;415;p5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55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55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418" name="Google Shape;418;p5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423" name="Google Shape;423;p56"/>
          <p:cNvSpPr txBox="1"/>
          <p:nvPr>
            <p:ph idx="1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realistic goals and expectations to reduce self-imposed pressure and anxiety.</a:t>
            </a:r>
            <a:endParaRPr/>
          </a:p>
        </p:txBody>
      </p:sp>
      <p:sp>
        <p:nvSpPr>
          <p:cNvPr descr="3" id="424" name="Google Shape;424;p5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self-compassion and celebrate progress rather than focusing on flaws.</a:t>
            </a:r>
            <a:endParaRPr/>
          </a:p>
        </p:txBody>
      </p:sp>
      <p:sp>
        <p:nvSpPr>
          <p:cNvPr id="425" name="Google Shape;425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Overcoming Perfectionism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426" name="Google Shape;426;p56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Acknowledge that perfection is unattainable and embrace imperfections as part of growth and learning.</a:t>
            </a:r>
            <a:endParaRPr/>
          </a:p>
        </p:txBody>
      </p:sp>
      <p:sp>
        <p:nvSpPr>
          <p:cNvPr id="427" name="Google Shape;427;p56"/>
          <p:cNvSpPr txBox="1"/>
          <p:nvPr>
            <p:ph idx="5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428" name="Google Shape;428;p56"/>
          <p:cNvSpPr txBox="1"/>
          <p:nvPr>
            <p:ph idx="4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429" name="Google Shape;429;p5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430" name="Google Shape;430;p5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56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56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433" name="Google Shape;433;p5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438" name="Google Shape;438;p57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Balanced Life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439" name="Google Shape;439;p57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Tips for a Balanced Life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440" name="Google Shape;440;p5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197" l="0" r="0" t="22197"/>
          <a:stretch/>
        </p:blipFill>
        <p:spPr>
          <a:xfrm>
            <a:off x="457200" y="2175175"/>
            <a:ext cx="8229600" cy="2574101"/>
          </a:xfrm>
          <a:prstGeom prst="rect">
            <a:avLst/>
          </a:prstGeom>
        </p:spPr>
      </p:pic>
      <p:sp>
        <p:nvSpPr>
          <p:cNvPr descr="detail_0" id="441" name="Google Shape;441;p57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Prioritizing mental health enhances well-being and resilience.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Effective time management leads to productivity and reduces overwhelm.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Decluttering physical and digital spaces reduces stress and increases focus.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442" name="Google Shape;442;p57"/>
          <p:cNvSpPr txBox="1"/>
          <p:nvPr/>
        </p:nvSpPr>
        <p:spPr>
          <a:xfrm>
            <a:off x="135375" y="748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</a:t>
            </a:r>
            <a:r>
              <a:rPr b="1" lang="en-GB"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INVENTING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YOURSELF AFTER 50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43" name="Google Shape;443;p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57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57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446" name="Google Shape;446;p5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275" name="Google Shape;275;p47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276" name="Google Shape;276;p47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Decluttering Your Physical Space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Decluttering Your Digital Space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Time Management Strategies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Mental and Emotional Well-being for Online Success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277" name="Google Shape;277;p47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Topics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image_0" id="278" name="Google Shape;278;p47"/>
          <p:cNvPicPr preferRelativeResize="0"/>
          <p:nvPr/>
        </p:nvPicPr>
        <p:blipFill rotWithShape="1">
          <a:blip r:embed="rId3">
            <a:alphaModFix/>
          </a:blip>
          <a:srcRect b="10001" l="0" r="0" t="875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47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47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282" name="Google Shape;282;p4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>
            <p:ph idx="5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288" name="Google Shape;288;p48"/>
          <p:cNvSpPr txBox="1"/>
          <p:nvPr>
            <p:ph idx="4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289" name="Google Shape;289;p4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3" id="290" name="Google Shape;290;p4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benefits of decluttering include improved mental clarity, reduced anxiety, increased efficiency, and a sense of accomplishment.</a:t>
            </a:r>
            <a:endParaRPr/>
          </a:p>
        </p:txBody>
      </p:sp>
      <p:sp>
        <p:nvSpPr>
          <p:cNvPr descr="2" id="291" name="Google Shape;291;p48"/>
          <p:cNvSpPr txBox="1"/>
          <p:nvPr>
            <p:ph idx="1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It is important because a cluttered space can lead to feelings of overwhelm, stress, and decreased productivity.</a:t>
            </a:r>
            <a:endParaRPr/>
          </a:p>
        </p:txBody>
      </p:sp>
      <p:sp>
        <p:nvSpPr>
          <p:cNvPr descr="1" id="292" name="Google Shape;292;p48"/>
          <p:cNvSpPr txBox="1"/>
          <p:nvPr>
            <p:ph idx="2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involves simplifying your environment by getting rid of items that no longer serve a purpose or bring value.</a:t>
            </a:r>
            <a:endParaRPr sz="1400"/>
          </a:p>
        </p:txBody>
      </p:sp>
      <p:sp>
        <p:nvSpPr>
          <p:cNvPr id="293" name="Google Shape;29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4" name="Google Shape;294;p4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48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48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297" name="Google Shape;297;p4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302" name="Google Shape;302;p49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Donate items that are no longer needed or bring value to others.</a:t>
            </a:r>
            <a:endParaRPr/>
          </a:p>
        </p:txBody>
      </p:sp>
      <p:sp>
        <p:nvSpPr>
          <p:cNvPr descr="2" id="303" name="Google Shape;303;p49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 regularly to prevent accumulation of unnecessary items and maintain a tidy space.</a:t>
            </a:r>
            <a:endParaRPr/>
          </a:p>
        </p:txBody>
      </p:sp>
      <p:sp>
        <p:nvSpPr>
          <p:cNvPr descr="1" id="304" name="Google Shape;304;p49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Start small by focusing on one area at a time to avoid overwhelm.</a:t>
            </a:r>
            <a:endParaRPr sz="1400"/>
          </a:p>
        </p:txBody>
      </p:sp>
      <p:sp>
        <p:nvSpPr>
          <p:cNvPr id="305" name="Google Shape;305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Your Physical Space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49"/>
          <p:cNvSpPr/>
          <p:nvPr/>
        </p:nvSpPr>
        <p:spPr>
          <a:xfrm>
            <a:off x="588188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49"/>
          <p:cNvSpPr/>
          <p:nvPr/>
        </p:nvSpPr>
        <p:spPr>
          <a:xfrm>
            <a:off x="588188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49"/>
          <p:cNvSpPr/>
          <p:nvPr/>
        </p:nvSpPr>
        <p:spPr>
          <a:xfrm>
            <a:off x="588188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6" id="309" name="Google Shape;309;p49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Enjoy the benefits of a clutter-free physical environment for improved well-being and productivity.</a:t>
            </a:r>
            <a:endParaRPr/>
          </a:p>
        </p:txBody>
      </p:sp>
      <p:sp>
        <p:nvSpPr>
          <p:cNvPr descr="5" id="310" name="Google Shape;310;p49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minimalism by keeping only essential items and letting go of excess possessions.</a:t>
            </a:r>
            <a:endParaRPr/>
          </a:p>
        </p:txBody>
      </p:sp>
      <p:sp>
        <p:nvSpPr>
          <p:cNvPr descr="4" id="311" name="Google Shape;311;p49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Create storage solutions to organize belongings effectively and maximize space.</a:t>
            </a:r>
            <a:endParaRPr sz="1400"/>
          </a:p>
        </p:txBody>
      </p:sp>
      <p:sp>
        <p:nvSpPr>
          <p:cNvPr id="312" name="Google Shape;312;p49"/>
          <p:cNvSpPr/>
          <p:nvPr/>
        </p:nvSpPr>
        <p:spPr>
          <a:xfrm>
            <a:off x="4651963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9"/>
          <p:cNvSpPr/>
          <p:nvPr/>
        </p:nvSpPr>
        <p:spPr>
          <a:xfrm>
            <a:off x="4651963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9"/>
          <p:cNvSpPr/>
          <p:nvPr/>
        </p:nvSpPr>
        <p:spPr>
          <a:xfrm>
            <a:off x="4651963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4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49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49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318" name="Google Shape;318;p4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323" name="Google Shape;323;p50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Back up data regularly to prevent data loss and ensure information security.</a:t>
            </a:r>
            <a:endParaRPr/>
          </a:p>
        </p:txBody>
      </p:sp>
      <p:sp>
        <p:nvSpPr>
          <p:cNvPr descr="2" id="324" name="Google Shape;324;p50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Manage emails by setting up filters, folders, and unsubscribing from unnecessary mailing lists.</a:t>
            </a:r>
            <a:endParaRPr/>
          </a:p>
        </p:txBody>
      </p:sp>
      <p:sp>
        <p:nvSpPr>
          <p:cNvPr descr="1" id="325" name="Google Shape;325;p50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Organize digital devices to enhance efficiency and reduce clutter on desktops and in folders.</a:t>
            </a:r>
            <a:endParaRPr sz="1400"/>
          </a:p>
        </p:txBody>
      </p:sp>
      <p:sp>
        <p:nvSpPr>
          <p:cNvPr id="326" name="Google Shape;326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Your Digital Space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7" name="Google Shape;327;p50"/>
          <p:cNvSpPr/>
          <p:nvPr/>
        </p:nvSpPr>
        <p:spPr>
          <a:xfrm>
            <a:off x="588188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0"/>
          <p:cNvSpPr/>
          <p:nvPr/>
        </p:nvSpPr>
        <p:spPr>
          <a:xfrm>
            <a:off x="588188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0"/>
          <p:cNvSpPr/>
          <p:nvPr/>
        </p:nvSpPr>
        <p:spPr>
          <a:xfrm>
            <a:off x="588188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6" id="330" name="Google Shape;330;p50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digital decluttering regularly to maintain a clear and focused digital workspace.</a:t>
            </a:r>
            <a:endParaRPr/>
          </a:p>
        </p:txBody>
      </p:sp>
      <p:sp>
        <p:nvSpPr>
          <p:cNvPr descr="5" id="331" name="Google Shape;331;p50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time management techniques such as using productivity apps and creating daily schedules.</a:t>
            </a:r>
            <a:endParaRPr/>
          </a:p>
        </p:txBody>
      </p:sp>
      <p:sp>
        <p:nvSpPr>
          <p:cNvPr descr="4" id="332" name="Google Shape;332;p50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Minimize distractions by turning off notifications and setting designated work hours.</a:t>
            </a:r>
            <a:endParaRPr sz="1400"/>
          </a:p>
        </p:txBody>
      </p:sp>
      <p:sp>
        <p:nvSpPr>
          <p:cNvPr id="333" name="Google Shape;333;p50"/>
          <p:cNvSpPr/>
          <p:nvPr/>
        </p:nvSpPr>
        <p:spPr>
          <a:xfrm>
            <a:off x="4651963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50"/>
          <p:cNvSpPr/>
          <p:nvPr/>
        </p:nvSpPr>
        <p:spPr>
          <a:xfrm>
            <a:off x="4651963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50"/>
          <p:cNvSpPr/>
          <p:nvPr/>
        </p:nvSpPr>
        <p:spPr>
          <a:xfrm>
            <a:off x="4651963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5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50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50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339" name="Google Shape;339;p5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1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345" name="Google Shape;345;p51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Time Management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346" name="Google Shape;346;p51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Schedule regular breaks to recharge and maintain productivity throughout the day.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 clear boundaries to avoid distractions and interruptions during work hours.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Prioritize tasks based on importance and deadlines to focus on what matters most.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Delegate tasks to others to free up time for high-priority activities.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347" name="Google Shape;347;p51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Strategies for Time Management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348" name="Google Shape;348;p51"/>
          <p:cNvPicPr preferRelativeResize="0"/>
          <p:nvPr/>
        </p:nvPicPr>
        <p:blipFill rotWithShape="1">
          <a:blip r:embed="rId3">
            <a:alphaModFix/>
          </a:blip>
          <a:srcRect b="0" l="15493" r="15493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1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51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352" name="Google Shape;352;p5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357" name="Google Shape;357;p52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Prioritizing self-care through activities like exercise, hobbies, or relaxation techniques boosts mental resilience for online endeavors.</a:t>
            </a:r>
            <a:endParaRPr/>
          </a:p>
        </p:txBody>
      </p:sp>
      <p:sp>
        <p:nvSpPr>
          <p:cNvPr descr="2" id="358" name="Google Shape;358;p52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Seeking support from peers or professionals can provide guidance and emotional assistance during challenges.</a:t>
            </a:r>
            <a:endParaRPr/>
          </a:p>
        </p:txBody>
      </p:sp>
      <p:sp>
        <p:nvSpPr>
          <p:cNvPr descr="1" id="359" name="Google Shape;359;p52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Practicing mindfulness can enhance focus and reduce stress, contributing to better online performance.</a:t>
            </a:r>
            <a:endParaRPr/>
          </a:p>
        </p:txBody>
      </p:sp>
      <p:sp>
        <p:nvSpPr>
          <p:cNvPr id="360" name="Google Shape;360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Mental and Emotional Well-being for Online Success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1" name="Google Shape;361;p52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362" name="Google Shape;362;p52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363" name="Google Shape;363;p52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364" name="Google Shape;364;p52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365" name="Google Shape;365;p52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Letting go of perfectionism allows for growth, learning from mistakes, and adapting in the digital realm.</a:t>
            </a:r>
            <a:endParaRPr/>
          </a:p>
        </p:txBody>
      </p:sp>
      <p:sp>
        <p:nvSpPr>
          <p:cNvPr id="366" name="Google Shape;366;p5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52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52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369" name="Google Shape;369;p5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374" name="Google Shape;374;p53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Incorporate mindful activities such as yoga, walking in nature, or mindful eating to promote awareness and presence in daily life.</a:t>
            </a:r>
            <a:endParaRPr sz="1200"/>
          </a:p>
        </p:txBody>
      </p:sp>
      <p:sp>
        <p:nvSpPr>
          <p:cNvPr descr="2" id="375" name="Google Shape;375;p53"/>
          <p:cNvSpPr txBox="1"/>
          <p:nvPr>
            <p:ph idx="3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Engage in deep breathing exercises to enhance relaxation, improve oxygen flow, and increase mental clarity.</a:t>
            </a:r>
            <a:endParaRPr sz="1200"/>
          </a:p>
        </p:txBody>
      </p:sp>
      <p:sp>
        <p:nvSpPr>
          <p:cNvPr descr="1" id="376" name="Google Shape;376;p53"/>
          <p:cNvSpPr txBox="1"/>
          <p:nvPr>
            <p:ph idx="1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Cultivate mindfulness through regular meditation sessions to focus on the present moment and reduce stress.</a:t>
            </a:r>
            <a:endParaRPr sz="1200"/>
          </a:p>
        </p:txBody>
      </p:sp>
      <p:sp>
        <p:nvSpPr>
          <p:cNvPr id="377" name="Google Shape;377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Mindfulness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378" name="Google Shape;378;p53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379" name="Google Shape;379;p53"/>
          <p:cNvCxnSpPr>
            <a:endCxn id="375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380" name="Google Shape;380;p53"/>
          <p:cNvCxnSpPr>
            <a:endCxn id="374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381" name="Google Shape;381;p53"/>
          <p:cNvCxnSpPr>
            <a:endCxn id="376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382" name="Google Shape;382;p5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53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53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385" name="Google Shape;385;p5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4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1" name="Google Shape;391;p54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392" name="Google Shape;392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Seeking Support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393" name="Google Shape;393;p54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Seeking support provides emotional comfort, reassurance, and different perspectives to problems, helping in processing emotions and reducing stress.</a:t>
            </a:r>
            <a:endParaRPr sz="1100"/>
          </a:p>
        </p:txBody>
      </p:sp>
      <p:sp>
        <p:nvSpPr>
          <p:cNvPr descr="detail_1" id="394" name="Google Shape;394;p54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Support helps in fostering a sense of connection, strengthening relationships, and sharing thoughts and feelings for mutual benefit.</a:t>
            </a:r>
            <a:endParaRPr sz="1100"/>
          </a:p>
        </p:txBody>
      </p:sp>
      <p:sp>
        <p:nvSpPr>
          <p:cNvPr descr="header_0" id="395" name="Google Shape;395;p54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Emotional Comfort and Reassurance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396" name="Google Shape;396;p54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Strengthening Relationships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397" name="Google Shape;397;p54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398" name="Google Shape;398;p54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5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54"/>
          <p:cNvSpPr/>
          <p:nvPr/>
        </p:nvSpPr>
        <p:spPr>
          <a:xfrm rot="10800000">
            <a:off x="6116825" y="254975"/>
            <a:ext cx="29007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54"/>
          <p:cNvSpPr txBox="1"/>
          <p:nvPr/>
        </p:nvSpPr>
        <p:spPr>
          <a:xfrm>
            <a:off x="6210075" y="202925"/>
            <a:ext cx="222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Well-being</a:t>
            </a:r>
            <a:endParaRPr b="1" sz="1600"/>
          </a:p>
        </p:txBody>
      </p:sp>
      <p:sp>
        <p:nvSpPr>
          <p:cNvPr id="402" name="Google Shape;402;p5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