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1" r:id="rId4"/>
    <p:sldMasterId id="2147483822" r:id="rId5"/>
    <p:sldMasterId id="2147483823" r:id="rId6"/>
    <p:sldMasterId id="2147483824" r:id="rId7"/>
    <p:sldMasterId id="2147483825" r:id="rId8"/>
    <p:sldMasterId id="2147483826" r:id="rId9"/>
    <p:sldMasterId id="2147483827" r:id="rId10"/>
    <p:sldMasterId id="2147483828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7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SLIDES_API167245497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SLIDES_API167245497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SLIDES_API1672454973_15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0" name="Google Shape;1300;SLIDES_API1672454973_15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5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SLIDES_API58487875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SLIDES_API58487875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2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SLIDES_API1672454973_18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4" name="Google Shape;1334;SLIDES_API1672454973_18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6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SLIDES_API10429731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SLIDES_API10429731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SLIDES_API1672454973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SLIDES_API1672454973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6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SLIDES_API1672454973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8" name="Google Shape;1188;SLIDES_API1672454973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SLIDES_API125060468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3" name="Google Shape;1203;SLIDES_API125060468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2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SLIDES_API1672454973_8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" name="Google Shape;1224;SLIDES_API1672454973_8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SLIDES_API1672454973_10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9" name="Google Shape;1239;SLIDES_API1672454973_10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SLIDES_API1672454973_1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2" name="Google Shape;1252;SLIDES_API1672454973_1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8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SLIDES_API1672454973_1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0" name="Google Shape;1270;SLIDES_API1672454973_1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7" name="Google Shape;667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1" name="Google Shape;671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5" name="Google Shape;675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9" name="Google Shape;679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0" name="Google Shape;680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2" name="Google Shape;682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5" name="Google Shape;695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8" name="Google Shape;698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3" name="Google Shape;703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8" name="Google Shape;708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2" name="Google Shape;712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3" name="Google Shape;713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6" name="Google Shape;716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2" name="Google Shape;722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4" name="Google Shape;724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7" name="Google Shape;727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0" name="Google Shape;730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2" name="Google Shape;732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3" name="Google Shape;733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12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3" name="Google Shape;743;p12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4" name="Google Shape;744;p12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5" name="Google Shape;745;p12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2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2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8" name="Google Shape;748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2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1" name="Google Shape;751;p12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2" name="Google Shape;752;p12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2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4" name="Google Shape;754;p12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2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6" name="Google Shape;756;p12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2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3" name="Google Shape;763;p12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4" name="Google Shape;764;p12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5" name="Google Shape;765;p12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6" name="Google Shape;766;p12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2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2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0" name="Google Shape;770;p12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71" name="Google Shape;771;p12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2" name="Google Shape;772;p12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2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6" name="Google Shape;776;p12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7" name="Google Shape;777;p12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2" name="Google Shape;782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3" name="Google Shape;783;p12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12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12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1" name="Google Shape;791;p12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2" name="Google Shape;792;p12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3" name="Google Shape;793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4" name="Google Shape;794;p12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12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7" name="Google Shape;797;p12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12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2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Google Shape;801;p12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2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4" name="Google Shape;804;p12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7" name="Google Shape;807;p12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8" name="Google Shape;808;p12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2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1" name="Google Shape;811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4" name="Google Shape;814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1" name="Google Shape;821;p12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5" name="Google Shape;825;p13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3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9" name="Google Shape;829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1" name="Google Shape;831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9" name="Google Shape;839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5" name="Google Shape;845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8" name="Google Shape;848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1" name="Google Shape;851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2" name="Google Shape;852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5" name="Google Shape;855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9" name="Google Shape;859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0" name="Google Shape;860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1" name="Google Shape;861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4" name="Google Shape;864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6" name="Google Shape;866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8" name="Google Shape;868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9" name="Google Shape;869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2" name="Google Shape;872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3" name="Google Shape;873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5" name="Google Shape;875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6" name="Google Shape;876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7" name="Google Shape;877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0" name="Google Shape;880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83" name="Google Shape;883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4" name="Google Shape;884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5" name="Google Shape;885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6" name="Google Shape;886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2" name="Google Shape;892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9" name="Google Shape;899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0" name="Google Shape;900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1" name="Google Shape;901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5" name="Google Shape;905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6" name="Google Shape;906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7" name="Google Shape;907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8" name="Google Shape;908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2" name="Google Shape;912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13" name="Google Shape;913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4" name="Google Shape;914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7" name="Google Shape;917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8" name="Google Shape;918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9" name="Google Shape;919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0" name="Google Shape;920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4" name="Google Shape;924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5" name="Google Shape;925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3" name="Google Shape;933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4" name="Google Shape;934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5" name="Google Shape;935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6" name="Google Shape;936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39" name="Google Shape;939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5" name="Google Shape;945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9" name="Google Shape;949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0" name="Google Shape;950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3" name="Google Shape;953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5" name="Google Shape;955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6" name="Google Shape;956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9" name="Google Shape;959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3" name="Google Shape;963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7" name="Google Shape;967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1" name="Google Shape;971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4" name="Google Shape;974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7" name="Google Shape;977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8" name="Google Shape;978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0" name="Google Shape;980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83" name="Google Shape;983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4" name="Google Shape;984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7" name="Google Shape;987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8" name="Google Shape;988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6" name="Google Shape;996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9" name="Google Shape;999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00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2" name="Google Shape;1002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5" name="Google Shape;1005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8" name="Google Shape;1008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9" name="Google Shape;1009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0" name="Google Shape;1010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1" name="Google Shape;1011;p16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2" name="Google Shape;1012;p16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3" name="Google Shape;1013;p16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6" name="Google Shape;1016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7" name="Google Shape;1017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8" name="Google Shape;1018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1" name="Google Shape;1021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2" name="Google Shape;1022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3" name="Google Shape;1023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4" name="Google Shape;1024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5" name="Google Shape;1025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6" name="Google Shape;1026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9" name="Google Shape;1029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0" name="Google Shape;1030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1" name="Google Shape;1031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32" name="Google Shape;1032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3" name="Google Shape;1033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37" name="Google Shape;1037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8" name="Google Shape;1038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40" name="Google Shape;1040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1" name="Google Shape;1041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2" name="Google Shape;1042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3" name="Google Shape;1043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4" name="Google Shape;1044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5" name="Google Shape;1045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46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8" name="Google Shape;1048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9" name="Google Shape;1049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0" name="Google Shape;1050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" name="Google Shape;71;p18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8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8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16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5" name="Google Shape;1055;p16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6" name="Google Shape;1056;p16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7" name="Google Shape;1057;p16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8" name="Google Shape;1058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16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1" name="Google Shape;1061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2" name="Google Shape;1062;p16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3" name="Google Shape;1063;p16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4" name="Google Shape;1064;p16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5" name="Google Shape;1065;p16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6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67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7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9" name="Google Shape;1069;p17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70" name="Google Shape;1070;p17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1" name="Google Shape;1071;p17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2" name="Google Shape;1072;p17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7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4" name="Google Shape;1074;p17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5" name="Google Shape;1075;p17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6" name="Google Shape;1076;p17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7" name="Google Shape;1077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17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0" name="Google Shape;1080;p17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1" name="Google Shape;1081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2" name="Google Shape;1082;p17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3" name="Google Shape;1083;p17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4" name="Google Shape;1084;p17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5" name="Google Shape;1085;p17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17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8" name="Google Shape;1088;p17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9" name="Google Shape;1089;p17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0" name="Google Shape;1090;p17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1" name="Google Shape;1091;p17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2" name="Google Shape;1092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93" name="Google Shape;1093;p17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94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p17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96" name="Google Shape;1096;p17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p17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8" name="Google Shape;1098;p17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9" name="Google Shape;1099;p17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0" name="Google Shape;1100;p17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1" name="Google Shape;1101;p17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2" name="Google Shape;1102;p17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7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7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7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6" name="Google Shape;1106;p17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7" name="Google Shape;1107;p17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08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17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0" name="Google Shape;1110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2" name="Google Shape;1112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13" name="Google Shape;1113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6" name="Google Shape;1116;p17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7" name="Google Shape;1117;p17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0" name="Google Shape;1120;p17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4" name="Google Shape;1124;p17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" name="Google Shape;77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" name="Google Shape;78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8" name="Google Shape;1128;p1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0" name="Google Shape;1130;p1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1" name="Google Shape;1131;p1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32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4" name="Google Shape;1134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5" name="Google Shape;1135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6" name="Google Shape;1136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7" name="Google Shape;1137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18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40" name="Google Shape;1140;p18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41" name="Google Shape;1141;p18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18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4" name="Google Shape;1144;p18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5" name="Google Shape;1145;p18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6" name="Google Shape;1146;p18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" name="Google Shape;82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" name="Google Shape;83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" name="Google Shape;85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" name="Google Shape;86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" name="Google Shape;90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2" name="Google Shape;92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0" name="Google Shape;100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" name="Google Shape;102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" name="Google Shape;103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" name="Google Shape;115;p2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" name="Google Shape;116;p24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4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2" name="Google Shape;122;p2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3" name="Google Shape;123;p2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" name="Google Shape;124;p2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" name="Google Shape;125;p2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9" name="Google Shape;129;p2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" name="Google Shape;131;p2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6" name="Google Shape;156;p29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9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9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9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9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9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9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9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9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0" name="Google Shape;170;p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6" name="Google Shape;176;p3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1" name="Google Shape;191;p3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00" name="Google Shape;200;p3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1" name="Google Shape;201;p36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7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7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5" name="Google Shape;205;p37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7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7" name="Google Shape;237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" name="Google Shape;250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3" name="Google Shape;253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56" name="Google Shape;256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4" name="Google Shape;264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5" name="Google Shape;265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6" name="Google Shape;266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0" name="Google Shape;270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1" name="Google Shape;271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50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50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7" name="Google Shape;277;p50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1" name="Google Shape;281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2" name="Google Shape;282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3" name="Google Shape;283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5" name="Google Shape;285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0" name="Google Shape;290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1" name="Google Shape;291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2" name="Google Shape;292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6" name="Google Shape;296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3" name="Google Shape;303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4" name="Google Shape;314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7" name="Google Shape;317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1" name="Google Shape;331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4" name="Google Shape;334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7" name="Google Shape;337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1" name="Google Shape;341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5" name="Google Shape;345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9" name="Google Shape;349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2" name="Google Shape;352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9" name="Google Shape;359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2" name="Google Shape;362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5" name="Google Shape;365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8" name="Google Shape;368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1" name="Google Shape;371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3" name="Google Shape;373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6" name="Google Shape;376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3" name="Google Shape;383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4" name="Google Shape;384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5" name="Google Shape;385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6" name="Google Shape;386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2" name="Google Shape;392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3" name="Google Shape;393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4" name="Google Shape;394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7" name="Google Shape;397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0" name="Google Shape;400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1" name="Google Shape;401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2" name="Google Shape;402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3" name="Google Shape;403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2" name="Google Shape;412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" name="Google Shape;413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4" name="Google Shape;414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0" name="Google Shape;420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1" name="Google Shape;421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2" name="Google Shape;422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3" name="Google Shape;423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4" name="Google Shape;424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5" name="Google Shape;425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2" name="Google Shape;432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3" name="Google Shape;433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4" name="Google Shape;434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5" name="Google Shape;435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2" name="Google Shape;442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3" name="Google Shape;443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4" name="Google Shape;444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5" name="Google Shape;445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9" name="Google Shape;449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50" name="Google Shape;450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5" name="Google Shape;455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6" name="Google Shape;456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57" name="Google Shape;457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0" name="Google Shape;460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5" name="Google Shape;465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9" name="Google Shape;469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5" name="Google Shape;475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7" name="Google Shape;477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0" name="Google Shape;480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6" name="Google Shape;486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8" name="Google Shape;488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3" name="Google Shape;493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8" name="Google Shape;498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4" name="Google Shape;504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7" name="Google Shape;507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0" name="Google Shape;510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3" name="Google Shape;513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4" name="Google Shape;514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7" name="Google Shape;517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1" name="Google Shape;521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5" name="Google Shape;525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8" name="Google Shape;528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5" name="Google Shape;535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8" name="Google Shape;538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1" name="Google Shape;541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7" name="Google Shape;547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9" name="Google Shape;549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4" name="Google Shape;554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9" name="Google Shape;559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5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95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9" name="Google Shape;569;p95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95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5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2" name="Google Shape;572;p95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5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5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5" name="Google Shape;575;p95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5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5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78" name="Google Shape;578;p95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97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6" name="Google Shape;586;p97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7" name="Google Shape;587;p97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8" name="Google Shape;588;p97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7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7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2" name="Google Shape;592;p97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93" name="Google Shape;593;p97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98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8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8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8" name="Google Shape;598;p98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9" name="Google Shape;599;p98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0" name="Google Shape;600;p98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1" name="Google Shape;601;p98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2" name="Google Shape;602;p98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8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5" name="Google Shape;605;p98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8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7" name="Google Shape;607;p98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99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1" name="Google Shape;611;p99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2" name="Google Shape;612;p99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3" name="Google Shape;613;p99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4" name="Google Shape;614;p99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9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9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7" name="Google Shape;617;p99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0" name="Google Shape;620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21" name="Google Shape;621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2" name="Google Shape;622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6" name="Google Shape;626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7" name="Google Shape;627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3" name="Google Shape;633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1" name="Google Shape;641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2" name="Google Shape;642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3" name="Google Shape;643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4" name="Google Shape;644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47" name="Google Shape;647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1" name="Google Shape;651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1" name="Google Shape;661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4" name="Google Shape;664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9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4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0" name="Google Shape;210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5" name="Google Shape;355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6" name="Google Shape;356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2" name="Google Shape;532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6" name="Google Shape;686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4" name="Google Shape;834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5" name="Google Shape;835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6" name="Google Shape;836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91" name="Google Shape;991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2" name="Google Shape;992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3" name="Google Shape;993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4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7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3.png"/><Relationship Id="rId5" Type="http://schemas.openxmlformats.org/officeDocument/2006/relationships/image" Target="../media/image10.png"/><Relationship Id="rId6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8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Backing Up Your Files On Your Computer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2" name="Google Shape;1152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p18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4" name="Google Shape;1154;p18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155" name="Google Shape;1155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302" name="Google Shape;1302;p191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 multiple copies of backups in different locations to mitigate the risk of data loss.</a:t>
            </a:r>
            <a:endParaRPr/>
          </a:p>
        </p:txBody>
      </p:sp>
      <p:sp>
        <p:nvSpPr>
          <p:cNvPr descr="3" id="1303" name="Google Shape;1303;p191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encryption methods to safeguard sensitive data during the backup process.</a:t>
            </a:r>
            <a:endParaRPr/>
          </a:p>
        </p:txBody>
      </p:sp>
      <p:sp>
        <p:nvSpPr>
          <p:cNvPr descr="1" id="1304" name="Google Shape;1304;p191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Create and follow a regular backup schedule to ensure data is consistently protected.</a:t>
            </a:r>
            <a:endParaRPr/>
          </a:p>
        </p:txBody>
      </p:sp>
      <p:sp>
        <p:nvSpPr>
          <p:cNvPr id="1305" name="Google Shape;1305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Best Practices for File Backup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6" name="Google Shape;1306;p191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7" name="Google Shape;1307;p191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8" name="Google Shape;1308;p191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309" name="Google Shape;1309;p191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perform test restores to verify the integrity and accessibility of backed-up data.</a:t>
            </a:r>
            <a:endParaRPr/>
          </a:p>
        </p:txBody>
      </p:sp>
      <p:sp>
        <p:nvSpPr>
          <p:cNvPr id="1310" name="Google Shape;1310;p191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1" name="Google Shape;1311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p19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p19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314" name="Google Shape;1314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8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92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0" name="Google Shape;1320;p192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21" name="Google Shape;1321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Implementing a Backup Strategy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22" name="Google Shape;1322;p192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Evaluate data storage requirements and determine backup frequency based on data criticality and business needs.</a:t>
            </a:r>
            <a:endParaRPr sz="1100"/>
          </a:p>
        </p:txBody>
      </p:sp>
      <p:sp>
        <p:nvSpPr>
          <p:cNvPr descr="detail_1" id="1323" name="Google Shape;1323;p192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Establish protocols for prioritizing data backups to ensure essential data is consistently protected.</a:t>
            </a:r>
            <a:endParaRPr sz="1100"/>
          </a:p>
        </p:txBody>
      </p:sp>
      <p:sp>
        <p:nvSpPr>
          <p:cNvPr descr="header_0" id="1324" name="Google Shape;1324;p192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Assess Data Storage Needs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25" name="Google Shape;1325;p192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Define Backup Procedures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26" name="Google Shape;1326;p192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27" name="Google Shape;1327;p192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28" name="Google Shape;1328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9" name="Google Shape;1329;p19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0" name="Google Shape;1330;p19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331" name="Google Shape;1331;p19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5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36" name="Google Shape;1336;p193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encryption and multiple backup locations further enhance data security and recovery capabilities.</a:t>
            </a:r>
            <a:endParaRPr/>
          </a:p>
        </p:txBody>
      </p:sp>
      <p:sp>
        <p:nvSpPr>
          <p:cNvPr descr="2" id="1337" name="Google Shape;1337;p193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backing up your data ensures that you can recover important information in case of system failures or cyber attacks.</a:t>
            </a:r>
            <a:endParaRPr/>
          </a:p>
        </p:txBody>
      </p:sp>
      <p:sp>
        <p:nvSpPr>
          <p:cNvPr descr="1" id="1338" name="Google Shape;1338;p193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Having a reliable backup strategy is crucial to safeguarding your data against unexpected loss.</a:t>
            </a:r>
            <a:endParaRPr sz="1400"/>
          </a:p>
        </p:txBody>
      </p:sp>
      <p:sp>
        <p:nvSpPr>
          <p:cNvPr id="1339" name="Google Shape;1339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Safeguarding Your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0" name="Google Shape;1340;p193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41" name="Google Shape;1341;p193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42" name="Google Shape;1342;p193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43" name="Google Shape;1343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4" name="Google Shape;1344;p19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5" name="Google Shape;1345;p19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346" name="Google Shape;1346;p19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83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61" name="Google Shape;1161;p183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Backup Solutions Overview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62" name="Google Shape;1162;p183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Using External Hard Drives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Cloud Storage Services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Automated Backup Software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Network-Attached Storage (NAS)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Disk Imaging Software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63" name="Google Shape;1163;p18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Backup Solutions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64" name="Google Shape;1164;p183"/>
          <p:cNvPicPr preferRelativeResize="0"/>
          <p:nvPr/>
        </p:nvPicPr>
        <p:blipFill rotWithShape="1">
          <a:blip r:embed="rId3">
            <a:alphaModFix/>
          </a:blip>
          <a:srcRect b="0" l="17931" r="1793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Google Shape;1165;p183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6" name="Google Shape;1166;p183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7" name="Google Shape;1167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8" name="Google Shape;1168;p18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18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170" name="Google Shape;1170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75" name="Google Shape;1175;p18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Backup methods include using external hard drives, cloud storage services, automated backup software, and network-attached storage (NAS).</a:t>
            </a:r>
            <a:endParaRPr/>
          </a:p>
        </p:txBody>
      </p:sp>
      <p:sp>
        <p:nvSpPr>
          <p:cNvPr descr="2" id="1176" name="Google Shape;1176;p18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Common causes of data loss include hardware failures, accidental deletion, ransomware attacks, and power outages.</a:t>
            </a:r>
            <a:endParaRPr/>
          </a:p>
        </p:txBody>
      </p:sp>
      <p:sp>
        <p:nvSpPr>
          <p:cNvPr id="1177" name="Google Shape;1177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Data Backup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78" name="Google Shape;1178;p18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Data backup is crucial to prevent data loss due to hardware failure, human error, malware, or natural disasters.</a:t>
            </a:r>
            <a:endParaRPr sz="1400"/>
          </a:p>
        </p:txBody>
      </p:sp>
      <p:cxnSp>
        <p:nvCxnSpPr>
          <p:cNvPr id="1179" name="Google Shape;1179;p18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0" name="Google Shape;1180;p18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1" name="Google Shape;1181;p18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82" name="Google Shape;1182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p18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18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185" name="Google Shape;1185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9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190" name="Google Shape;1190;p185"/>
          <p:cNvSpPr txBox="1"/>
          <p:nvPr>
            <p:ph idx="1" type="body"/>
          </p:nvPr>
        </p:nvSpPr>
        <p:spPr>
          <a:xfrm>
            <a:off x="457200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External hard drives offer portable storage for backing up important files.</a:t>
            </a:r>
            <a:endParaRPr/>
          </a:p>
        </p:txBody>
      </p:sp>
      <p:sp>
        <p:nvSpPr>
          <p:cNvPr descr="2" id="1191" name="Google Shape;1191;p185"/>
          <p:cNvSpPr txBox="1"/>
          <p:nvPr>
            <p:ph idx="3" type="body"/>
          </p:nvPr>
        </p:nvSpPr>
        <p:spPr>
          <a:xfrm>
            <a:off x="3268928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connect the external drive to your computer and manually transfer files for backup.</a:t>
            </a:r>
            <a:endParaRPr/>
          </a:p>
        </p:txBody>
      </p:sp>
      <p:sp>
        <p:nvSpPr>
          <p:cNvPr descr="3" id="1192" name="Google Shape;1192;p185"/>
          <p:cNvSpPr txBox="1"/>
          <p:nvPr>
            <p:ph idx="5" type="body"/>
          </p:nvPr>
        </p:nvSpPr>
        <p:spPr>
          <a:xfrm>
            <a:off x="6080656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the external hard drive is kept in a safe and secure location to protect your backup data.</a:t>
            </a:r>
            <a:endParaRPr/>
          </a:p>
        </p:txBody>
      </p:sp>
      <p:sp>
        <p:nvSpPr>
          <p:cNvPr id="1193" name="Google Shape;1193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External Hard Drives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94" name="Google Shape;1194;p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5" name="Google Shape;1195;p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079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6" name="Google Shape;1196;p1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54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97" name="Google Shape;1197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18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18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200" name="Google Shape;1200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186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6" name="Google Shape;1206;p186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7" name="Google Shape;1207;p186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208" name="Google Shape;1208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09" name="Google Shape;1209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10" name="Google Shape;1210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211" name="Google Shape;1211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Cloud Storage Services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12" name="Google Shape;1212;p186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Offers file storage and synchronization service allowing users to store files in the cloud, access them from any device, and share with others.</a:t>
            </a:r>
            <a:endParaRPr sz="1100"/>
          </a:p>
        </p:txBody>
      </p:sp>
      <p:sp>
        <p:nvSpPr>
          <p:cNvPr descr="header_0" id="1213" name="Google Shape;1213;p186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File Storage and Synchronization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14" name="Google Shape;1214;p186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Cloud-based file hosting service that offers file synchronization, personal cloud, and client software. Users can save files to the cloud and access them from any device.</a:t>
            </a:r>
            <a:endParaRPr sz="1100"/>
          </a:p>
        </p:txBody>
      </p:sp>
      <p:sp>
        <p:nvSpPr>
          <p:cNvPr descr="header_1" id="1215" name="Google Shape;1215;p186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Features of Cloud-Based File Hosting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16" name="Google Shape;1216;p186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Microsoft's OneDrive and Apple's iCloud provide cloud storage services for backing up files, photos, and documents, with seamless integration across devices. Other popular services include Google Drive and Dropbox.</a:t>
            </a:r>
            <a:endParaRPr sz="1100"/>
          </a:p>
        </p:txBody>
      </p:sp>
      <p:sp>
        <p:nvSpPr>
          <p:cNvPr descr="header_2" id="1217" name="Google Shape;1217;p186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Popular Providers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18" name="Google Shape;1218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18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18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221" name="Google Shape;1221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26" name="Google Shape;1226;p187"/>
          <p:cNvSpPr txBox="1"/>
          <p:nvPr>
            <p:ph idx="2" type="body"/>
          </p:nvPr>
        </p:nvSpPr>
        <p:spPr>
          <a:xfrm>
            <a:off x="1375500" y="3615823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backups with automated software provide peace of mind, knowing that critical data is continuously safeguarded.</a:t>
            </a:r>
            <a:endParaRPr/>
          </a:p>
        </p:txBody>
      </p:sp>
      <p:sp>
        <p:nvSpPr>
          <p:cNvPr descr="2" id="1227" name="Google Shape;1227;p187"/>
          <p:cNvSpPr txBox="1"/>
          <p:nvPr>
            <p:ph idx="1" type="body"/>
          </p:nvPr>
        </p:nvSpPr>
        <p:spPr>
          <a:xfrm>
            <a:off x="1375500" y="2439455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Scheduled backups reduce the risk of data loss by ensuring that the most recent versions of files are always available.</a:t>
            </a:r>
            <a:endParaRPr/>
          </a:p>
        </p:txBody>
      </p:sp>
      <p:sp>
        <p:nvSpPr>
          <p:cNvPr descr="1" id="1228" name="Google Shape;1228;p187"/>
          <p:cNvSpPr txBox="1"/>
          <p:nvPr>
            <p:ph idx="3" type="body"/>
          </p:nvPr>
        </p:nvSpPr>
        <p:spPr>
          <a:xfrm>
            <a:off x="1375500" y="1263100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Automated backup software simplifies data protection by automatically creating copies of files at scheduled intervals.</a:t>
            </a:r>
            <a:endParaRPr sz="1400"/>
          </a:p>
        </p:txBody>
      </p:sp>
      <p:sp>
        <p:nvSpPr>
          <p:cNvPr id="1229" name="Google Shape;1229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Automated Backup Software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30" name="Google Shape;1230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589527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1" name="Google Shape;1231;p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765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2" name="Google Shape;1232;p1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942277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3" name="Google Shape;1233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4" name="Google Shape;1234;p18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5" name="Google Shape;1235;p18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236" name="Google Shape;1236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188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2" name="Google Shape;1242;p188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Network-Attached Storage (NAS)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3" name="Google Shape;1243;p188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NAS devices provide a centralized location for storing and accessing files from multiple computers.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They offer easy scalability, allowing users to add more storage as needed.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NAS devices often come with built-in redundancy features for data protection.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244" name="Google Shape;1244;p188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Benefits of NAS for File Backup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45" name="Google Shape;1245;p188"/>
          <p:cNvPicPr preferRelativeResize="0"/>
          <p:nvPr/>
        </p:nvPicPr>
        <p:blipFill rotWithShape="1">
          <a:blip r:embed="rId3">
            <a:alphaModFix/>
          </a:blip>
          <a:srcRect b="0" l="13005" r="13013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6" name="Google Shape;1246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7" name="Google Shape;1247;p18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p18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249" name="Google Shape;1249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54" name="Google Shape;1254;p189"/>
          <p:cNvSpPr txBox="1"/>
          <p:nvPr>
            <p:ph idx="2" type="body"/>
          </p:nvPr>
        </p:nvSpPr>
        <p:spPr>
          <a:xfrm>
            <a:off x="2058975" y="3625778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Ensures comprehensive backup by capturing all data, settings, and configurations on the hard drive.</a:t>
            </a:r>
            <a:endParaRPr/>
          </a:p>
        </p:txBody>
      </p:sp>
      <p:sp>
        <p:nvSpPr>
          <p:cNvPr descr="2" id="1255" name="Google Shape;1255;p189"/>
          <p:cNvSpPr txBox="1"/>
          <p:nvPr>
            <p:ph idx="1" type="body"/>
          </p:nvPr>
        </p:nvSpPr>
        <p:spPr>
          <a:xfrm>
            <a:off x="2058975" y="2444433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Includes the ability to capture the entire system, including OS and installed programs.</a:t>
            </a:r>
            <a:endParaRPr/>
          </a:p>
        </p:txBody>
      </p:sp>
      <p:sp>
        <p:nvSpPr>
          <p:cNvPr descr="1" id="1256" name="Google Shape;1256;p189"/>
          <p:cNvSpPr txBox="1"/>
          <p:nvPr>
            <p:ph idx="3" type="body"/>
          </p:nvPr>
        </p:nvSpPr>
        <p:spPr>
          <a:xfrm>
            <a:off x="2058975" y="1263100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Creates exact copies of hard drives for backup and recovery purposes.</a:t>
            </a:r>
            <a:endParaRPr sz="1400"/>
          </a:p>
        </p:txBody>
      </p:sp>
      <p:sp>
        <p:nvSpPr>
          <p:cNvPr id="1257" name="Google Shape;1257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Disk Imaging Software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58" name="Google Shape;1258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738" y="1534352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189"/>
          <p:cNvSpPr/>
          <p:nvPr/>
        </p:nvSpPr>
        <p:spPr>
          <a:xfrm>
            <a:off x="1596775" y="1669575"/>
            <a:ext cx="141000" cy="141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60" name="Google Shape;1260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8738" y="264807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1" name="Google Shape;1261;p1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8738" y="389704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62" name="Google Shape;1262;p189"/>
          <p:cNvSpPr/>
          <p:nvPr/>
        </p:nvSpPr>
        <p:spPr>
          <a:xfrm>
            <a:off x="1596775" y="2783300"/>
            <a:ext cx="141000" cy="141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3" name="Google Shape;1263;p189"/>
          <p:cNvSpPr/>
          <p:nvPr/>
        </p:nvSpPr>
        <p:spPr>
          <a:xfrm>
            <a:off x="1596775" y="4032263"/>
            <a:ext cx="141000" cy="141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4" name="Google Shape;1264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5" name="Google Shape;1265;p18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18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267" name="Google Shape;1267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p190"/>
          <p:cNvSpPr/>
          <p:nvPr/>
        </p:nvSpPr>
        <p:spPr>
          <a:xfrm>
            <a:off x="903133" y="12486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73" name="Google Shape;1273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Online Backup Services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74" name="Google Shape;1274;p190"/>
          <p:cNvSpPr txBox="1"/>
          <p:nvPr>
            <p:ph idx="1" type="body"/>
          </p:nvPr>
        </p:nvSpPr>
        <p:spPr>
          <a:xfrm>
            <a:off x="3358550" y="1177225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Exploring encryption protocols and data protection measures to ensure secure online backups.</a:t>
            </a:r>
            <a:endParaRPr/>
          </a:p>
        </p:txBody>
      </p:sp>
      <p:sp>
        <p:nvSpPr>
          <p:cNvPr descr="2" id="1275" name="Google Shape;1275;p190"/>
          <p:cNvSpPr txBox="1"/>
          <p:nvPr>
            <p:ph idx="2" type="body"/>
          </p:nvPr>
        </p:nvSpPr>
        <p:spPr>
          <a:xfrm>
            <a:off x="3358599" y="2081090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Emphasizing the convenience of accessing backed-up data from anywhere with an internet connection.</a:t>
            </a:r>
            <a:endParaRPr/>
          </a:p>
        </p:txBody>
      </p:sp>
      <p:sp>
        <p:nvSpPr>
          <p:cNvPr descr="1" id="1276" name="Google Shape;1276;p190"/>
          <p:cNvSpPr txBox="1"/>
          <p:nvPr>
            <p:ph idx="3" type="subTitle"/>
          </p:nvPr>
        </p:nvSpPr>
        <p:spPr>
          <a:xfrm>
            <a:off x="1745825" y="1177300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Security Features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277" name="Google Shape;1277;p190"/>
          <p:cNvSpPr txBox="1"/>
          <p:nvPr>
            <p:ph idx="4" type="subTitle"/>
          </p:nvPr>
        </p:nvSpPr>
        <p:spPr>
          <a:xfrm>
            <a:off x="1745880" y="208112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Data Accessibility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278" name="Google Shape;1278;p190"/>
          <p:cNvSpPr txBox="1"/>
          <p:nvPr>
            <p:ph idx="5" type="subTitle"/>
          </p:nvPr>
        </p:nvSpPr>
        <p:spPr>
          <a:xfrm>
            <a:off x="1745825" y="298490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Backup Automation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279" name="Google Shape;1279;p190"/>
          <p:cNvSpPr txBox="1"/>
          <p:nvPr>
            <p:ph idx="6" type="body"/>
          </p:nvPr>
        </p:nvSpPr>
        <p:spPr>
          <a:xfrm>
            <a:off x="3358550" y="2984903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Highlighting the benefits of automated backups to streamline the process and ensure data consistency.</a:t>
            </a:r>
            <a:endParaRPr/>
          </a:p>
        </p:txBody>
      </p:sp>
      <p:sp>
        <p:nvSpPr>
          <p:cNvPr descr="4" id="1280" name="Google Shape;1280;p190"/>
          <p:cNvSpPr txBox="1"/>
          <p:nvPr>
            <p:ph idx="7" type="subTitle"/>
          </p:nvPr>
        </p:nvSpPr>
        <p:spPr>
          <a:xfrm>
            <a:off x="1745880" y="3892825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Scalability Options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281" name="Google Shape;1281;p190"/>
          <p:cNvSpPr txBox="1"/>
          <p:nvPr>
            <p:ph idx="8" type="body"/>
          </p:nvPr>
        </p:nvSpPr>
        <p:spPr>
          <a:xfrm>
            <a:off x="3358599" y="3892828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Discussing the scalability features of online backup services to accommodate growing storage needs.</a:t>
            </a:r>
            <a:endParaRPr/>
          </a:p>
        </p:txBody>
      </p:sp>
      <p:pic>
        <p:nvPicPr>
          <p:cNvPr id="1282" name="Google Shape;1282;p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0465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83" name="Google Shape;1283;p190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284" name="Google Shape;1284;p190"/>
          <p:cNvCxnSpPr/>
          <p:nvPr/>
        </p:nvCxnSpPr>
        <p:spPr>
          <a:xfrm>
            <a:off x="531525" y="24611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85" name="Google Shape;1285;p190"/>
          <p:cNvCxnSpPr/>
          <p:nvPr/>
        </p:nvCxnSpPr>
        <p:spPr>
          <a:xfrm>
            <a:off x="531525" y="33667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86" name="Google Shape;1286;p190"/>
          <p:cNvCxnSpPr/>
          <p:nvPr/>
        </p:nvCxnSpPr>
        <p:spPr>
          <a:xfrm>
            <a:off x="531525" y="15555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87" name="Google Shape;1287;p190"/>
          <p:cNvCxnSpPr/>
          <p:nvPr/>
        </p:nvCxnSpPr>
        <p:spPr>
          <a:xfrm>
            <a:off x="531525" y="42723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288" name="Google Shape;1288;p190"/>
          <p:cNvSpPr/>
          <p:nvPr/>
        </p:nvSpPr>
        <p:spPr>
          <a:xfrm>
            <a:off x="903146" y="21542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89" name="Google Shape;1289;p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3102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290" name="Google Shape;1290;p190"/>
          <p:cNvSpPr/>
          <p:nvPr/>
        </p:nvSpPr>
        <p:spPr>
          <a:xfrm>
            <a:off x="903133" y="30598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91" name="Google Shape;1291;p1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21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292" name="Google Shape;1292;p190"/>
          <p:cNvSpPr/>
          <p:nvPr/>
        </p:nvSpPr>
        <p:spPr>
          <a:xfrm>
            <a:off x="903146" y="39653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93" name="Google Shape;1293;p1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59159" y="412135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p19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9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Data Backup Strategies</a:t>
            </a:r>
            <a:endParaRPr b="1" sz="1600"/>
          </a:p>
        </p:txBody>
      </p:sp>
      <p:sp>
        <p:nvSpPr>
          <p:cNvPr id="1297" name="Google Shape;1297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