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3" r:id="rId4"/>
    <p:sldMasterId id="2147483824" r:id="rId5"/>
    <p:sldMasterId id="2147483825" r:id="rId6"/>
    <p:sldMasterId id="2147483826" r:id="rId7"/>
    <p:sldMasterId id="2147483827" r:id="rId8"/>
    <p:sldMasterId id="2147483828" r:id="rId9"/>
    <p:sldMasterId id="2147483829" r:id="rId10"/>
    <p:sldMasterId id="2147483830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9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SLIDES_API60238927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1" name="Google Shape;1171;SLIDES_API60238927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4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SLIDES_API602389270_15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6" name="Google Shape;1346;SLIDES_API602389270_15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5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SLIDES_API602389270_17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7" name="Google Shape;1367;SLIDES_API602389270_17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7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SLIDES_API602389270_18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9" name="Google Shape;1389;SLIDES_API602389270_18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SLIDES_API25006575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SLIDES_API25006575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SLIDES_API60238927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SLIDES_API60238927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SLIDES_API60238927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SLIDES_API60238927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6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SLIDES_API151315086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8" name="Google Shape;1228;SLIDES_API151315086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SLIDES_API602389270_8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3" name="Google Shape;1253;SLIDES_API602389270_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SLIDES_API602389270_9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5" name="Google Shape;1275;SLIDES_API602389270_9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SLIDES_API178734726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4" name="Google Shape;1304;SLIDES_API178734726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3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SLIDES_API602389270_1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SLIDES_API602389270_1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2" name="Google Shape;682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6" name="Google Shape;686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0" name="Google Shape;690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6" name="Google Shape;696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7" name="Google Shape;697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0" name="Google Shape;710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3" name="Google Shape;713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11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11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6" name="Google Shape;726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1" name="Google Shape;731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3" name="Google Shape;733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40" name="Google Shape;740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1" name="Google Shape;741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2" name="Google Shape;742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5" name="Google Shape;745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48" name="Google Shape;748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9" name="Google Shape;749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0" name="Google Shape;750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1" name="Google Shape;751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2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4" name="Google Shape;764;p12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5" name="Google Shape;765;p12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6" name="Google Shape;766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0" name="Google Shape;770;p12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1" name="Google Shape;771;p12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2" name="Google Shape;772;p12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3" name="Google Shape;773;p12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7" name="Google Shape;777;p12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8" name="Google Shape;778;p12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9" name="Google Shape;779;p12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3" name="Google Shape;783;p12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12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2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2" name="Google Shape;792;p12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8" name="Google Shape;798;p12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9" name="Google Shape;799;p12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0" name="Google Shape;800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4" name="Google Shape;804;p12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12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12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2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12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12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2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8" name="Google Shape;818;p12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0" name="Google Shape;820;p12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1" name="Google Shape;821;p12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4" name="Google Shape;824;p12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8" name="Google Shape;828;p12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2" name="Google Shape;832;p12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6" name="Google Shape;836;p13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7" name="Google Shape;837;p13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8" name="Google Shape;838;p13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9" name="Google Shape;839;p13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5" name="Google Shape;845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48" name="Google Shape;848;p13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9" name="Google Shape;849;p13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3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3" name="Google Shape;853;p13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7" name="Google Shape;867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0" name="Google Shape;870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5" name="Google Shape;875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2" name="Google Shape;882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3" name="Google Shape;883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8" name="Google Shape;888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0" name="Google Shape;890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1" name="Google Shape;891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7" name="Google Shape;897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8" name="Google Shape;898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9" name="Google Shape;899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2" name="Google Shape;902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05" name="Google Shape;905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6" name="Google Shape;906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7" name="Google Shape;907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8" name="Google Shape;908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1" name="Google Shape;921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2" name="Google Shape;922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3" name="Google Shape;92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7" name="Google Shape;927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8" name="Google Shape;928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9" name="Google Shape;929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0" name="Google Shape;930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4" name="Google Shape;934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5" name="Google Shape;935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6" name="Google Shape;936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0" name="Google Shape;940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1" name="Google Shape;941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2" name="Google Shape;942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9" name="Google Shape;949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5" name="Google Shape;955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6" name="Google Shape;956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8" name="Google Shape;958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1" name="Google Shape;961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1" name="Google Shape;971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2" name="Google Shape;972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5" name="Google Shape;975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8" name="Google Shape;978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1" name="Google Shape;981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5" name="Google Shape;985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9" name="Google Shape;989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3" name="Google Shape;993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4" name="Google Shape;994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6" name="Google Shape;996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9" name="Google Shape;999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2" name="Google Shape;1002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05" name="Google Shape;1005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6" name="Google Shape;1006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9" name="Google Shape;1009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0" name="Google Shape;1010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1" name="Google Shape;1011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8" name="Google Shape;1018;p1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1" name="Google Shape;1021;p1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4" name="Google Shape;1024;p1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7" name="Google Shape;1027;p1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0" name="Google Shape;1030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2" name="Google Shape;1032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3" name="Google Shape;1033;p1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4" name="Google Shape;1034;p1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5" name="Google Shape;1035;p1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9" name="Google Shape;1039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0" name="Google Shape;1040;p1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3" name="Google Shape;1043;p1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5" name="Google Shape;1045;p1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7" name="Google Shape;1047;p1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8" name="Google Shape;1048;p1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54" name="Google Shape;1054;p1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5" name="Google Shape;1055;p1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6" name="Google Shape;1056;p1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1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59" name="Google Shape;1059;p1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1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1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2" name="Google Shape;1062;p1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3" name="Google Shape;1063;p1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4" name="Google Shape;1064;p1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5" name="Google Shape;1065;p1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p1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1" name="Google Shape;1071;p1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2" name="Google Shape;1072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1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8" name="Google Shape;1078;p1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9" name="Google Shape;1079;p1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0" name="Google Shape;1080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4" name="Google Shape;1084;p1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5" name="Google Shape;1085;p1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6" name="Google Shape;1086;p1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7" name="Google Shape;1087;p1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1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1" name="Google Shape;1091;p1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92" name="Google Shape;1092;p1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3" name="Google Shape;1093;p1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7" name="Google Shape;1097;p1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8" name="Google Shape;1098;p1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9" name="Google Shape;1099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1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2" name="Google Shape;1102;p1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3" name="Google Shape;1103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4" name="Google Shape;1104;p1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6" name="Google Shape;1106;p1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08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2" name="Google Shape;1112;p1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3" name="Google Shape;1113;p1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4" name="Google Shape;1114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15" name="Google Shape;1115;p1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18" name="Google Shape;1118;p1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1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0" name="Google Shape;1120;p1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1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1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6" name="Google Shape;1126;p1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7" name="Google Shape;1127;p1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8" name="Google Shape;1128;p1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9" name="Google Shape;1129;p1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2" name="Google Shape;1132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5" name="Google Shape;1135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8" name="Google Shape;1138;p1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9" name="Google Shape;1139;p1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2" name="Google Shape;1142;p1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6" name="Google Shape;1146;p1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7" name="Google Shape;1147;p1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p1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0" name="Google Shape;1150;p1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1" name="Google Shape;1151;p1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2" name="Google Shape;1152;p1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3" name="Google Shape;1153;p1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6" name="Google Shape;1156;p1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7" name="Google Shape;1157;p1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8" name="Google Shape;1158;p1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9" name="Google Shape;1159;p1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1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62" name="Google Shape;1162;p1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63" name="Google Shape;1163;p1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6" name="Google Shape;1166;p1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67" name="Google Shape;1167;p1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8" name="Google Shape;1168;p1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87" name="Google Shape;87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Google Shape;88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" name="Google Shape;89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" name="Google Shape;90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Google Shape;93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5" name="Google Shape;95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" name="Google Shape;99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1" name="Google Shape;101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5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9" name="Google Shape;119;p25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" name="Google Shape;120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5" name="Google Shape;125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9" name="Google Shape;129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" name="Google Shape;132;p26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7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9" name="Google Shape;139;p27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3" name="Google Shape;143;p27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9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30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74" name="Google Shape;174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8" name="Google Shape;178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9" name="Google Shape;179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3" name="Google Shape;193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8" name="Google Shape;198;p35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2" name="Google Shape;212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8" name="Google Shape;218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5" name="Google Shape;225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0" name="Google Shape;230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2" name="Google Shape;232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3" name="Google Shape;233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8" name="Google Shape;238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39" name="Google Shape;239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" name="Google Shape;240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1" name="Google Shape;241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4" name="Google Shape;244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8" name="Google Shape;248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9" name="Google Shape;249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7" name="Google Shape;267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8" name="Google Shape;268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9" name="Google Shape;269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0" name="Google Shape;270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9" name="Google Shape;279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1" name="Google Shape;281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2" name="Google Shape;282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7" name="Google Shape;297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2" name="Google Shape;302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3" name="Google Shape;303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4" name="Google Shape;304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6" name="Google Shape;326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0" name="Google Shape;340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6" name="Google Shape;356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7" name="Google Shape;357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8" name="Google Shape;388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8" name="Google Shape;408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9" name="Google Shape;409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5" name="Google Shape;415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7" name="Google Shape;417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0" name="Google Shape;420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3" name="Google Shape;423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5" name="Google Shape;425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5" name="Google Shape;435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6" name="Google Shape;436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3" name="Google Shape;443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4" name="Google Shape;444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6" name="Google Shape;446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5" name="Google Shape;455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7" name="Google Shape;457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8" name="Google Shape;458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3" name="Google Shape;483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4" name="Google Shape;484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3" name="Google Shape;49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4" name="Google Shape;494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6" name="Google Shape;496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4" name="Google Shape;504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5" name="Google Shape;505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6" name="Google Shape;506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7" name="Google Shape;507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9" name="Google Shape;509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2" name="Google Shape;512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6" name="Google Shape;526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9" name="Google Shape;529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2" name="Google Shape;532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6" name="Google Shape;536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0" name="Google Shape;540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7" name="Google Shape;547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4" name="Google Shape;554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0" name="Google Shape;560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8" name="Google Shape;568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2" name="Google Shape;57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3" name="Google Shape;573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8" name="Google Shape;578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0" name="Google Shape;580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1" name="Google Shape;581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87" name="Google Shape;587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8" name="Google Shape;588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9" name="Google Shape;589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2" name="Google Shape;592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5" name="Google Shape;595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6" name="Google Shape;596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7" name="Google Shape;597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8" name="Google Shape;598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9" name="Google Shape;599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0" name="Google Shape;610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6" name="Google Shape;616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7" name="Google Shape;617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8" name="Google Shape;618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9" name="Google Shape;619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1" name="Google Shape;621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8" name="Google Shape;628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9" name="Google Shape;629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0" name="Google Shape;630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1" name="Google Shape;631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5" name="Google Shape;635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6" name="Google Shape;636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7" name="Google Shape;637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1" name="Google Shape;641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2" name="Google Shape;642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0" name="Google Shape;650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7" name="Google Shape;657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8" name="Google Shape;65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9" name="Google Shape;659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2" name="Google Shape;662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6" name="Google Shape;67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9" name="Google Shape;67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9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71.xml"/><Relationship Id="rId22" Type="http://schemas.openxmlformats.org/officeDocument/2006/relationships/slideLayout" Target="../slideLayouts/slideLayout173.xml"/><Relationship Id="rId21" Type="http://schemas.openxmlformats.org/officeDocument/2006/relationships/slideLayout" Target="../slideLayouts/slideLayout172.xml"/><Relationship Id="rId24" Type="http://schemas.openxmlformats.org/officeDocument/2006/relationships/slideLayout" Target="../slideLayouts/slideLayout175.xml"/><Relationship Id="rId23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58.xml"/><Relationship Id="rId8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65.xml"/><Relationship Id="rId17" Type="http://schemas.openxmlformats.org/officeDocument/2006/relationships/slideLayout" Target="../slideLayouts/slideLayout168.xml"/><Relationship Id="rId16" Type="http://schemas.openxmlformats.org/officeDocument/2006/relationships/slideLayout" Target="../slideLayouts/slideLayout167.xml"/><Relationship Id="rId19" Type="http://schemas.openxmlformats.org/officeDocument/2006/relationships/slideLayout" Target="../slideLayouts/slideLayout170.xml"/><Relationship Id="rId18" Type="http://schemas.openxmlformats.org/officeDocument/2006/relationships/slideLayout" Target="../slideLayouts/slideLayout1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3" name="Google Shape;203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9" name="Google Shape;37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1" name="Google Shape;551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1" name="Google Shape;701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56" name="Google Shape;856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7" name="Google Shape;857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8" name="Google Shape;858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13" name="Google Shape;1013;p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4" name="Google Shape;1014;p1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5" name="Google Shape;1015;p1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84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Find Apps &amp; Systems To Make It Easier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4" name="Google Shape;1174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Google Shape;1175;p184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184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177" name="Google Shape;1177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193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9" name="Google Shape;1349;p193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0" name="Google Shape;1350;p193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51" name="Google Shape;1351;p193"/>
          <p:cNvPicPr preferRelativeResize="0"/>
          <p:nvPr/>
        </p:nvPicPr>
        <p:blipFill rotWithShape="1">
          <a:blip r:embed="rId3">
            <a:alphaModFix/>
          </a:blip>
          <a:srcRect b="2561" l="0" r="0" t="2552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352" name="Google Shape;1352;p193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Trello for Visual Collaboration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3" name="Google Shape;1353;p193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documents visually on boards for clear categorization and progress tracking.</a:t>
            </a:r>
            <a:endParaRPr sz="1100"/>
          </a:p>
        </p:txBody>
      </p:sp>
      <p:sp>
        <p:nvSpPr>
          <p:cNvPr id="1354" name="Google Shape;1354;p193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lists within boards to prioritize, categorize, and manage document tasks efficiently.</a:t>
            </a:r>
            <a:endParaRPr sz="1100"/>
          </a:p>
        </p:txBody>
      </p:sp>
      <p:sp>
        <p:nvSpPr>
          <p:cNvPr id="1355" name="Google Shape;1355;p193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Visual Boards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56" name="Google Shape;1356;p193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List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57" name="Google Shape;1357;p193"/>
          <p:cNvPicPr preferRelativeResize="0"/>
          <p:nvPr/>
        </p:nvPicPr>
        <p:blipFill rotWithShape="1">
          <a:blip r:embed="rId4">
            <a:alphaModFix/>
          </a:blip>
          <a:srcRect b="2480" l="0" r="0" t="2471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58" name="Google Shape;1358;p193"/>
          <p:cNvPicPr preferRelativeResize="0"/>
          <p:nvPr/>
        </p:nvPicPr>
        <p:blipFill rotWithShape="1">
          <a:blip r:embed="rId5">
            <a:alphaModFix/>
          </a:blip>
          <a:srcRect b="0" l="5923" r="5923" t="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359" name="Google Shape;1359;p193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Create cards for individual documents, allowing easy tracking, assignment, and updates.</a:t>
            </a:r>
            <a:endParaRPr sz="1100"/>
          </a:p>
        </p:txBody>
      </p:sp>
      <p:sp>
        <p:nvSpPr>
          <p:cNvPr id="1360" name="Google Shape;1360;p193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Card Management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61" name="Google Shape;1361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2" name="Google Shape;1362;p193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3" name="Google Shape;1363;p193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364" name="Google Shape;1364;p19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68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p194"/>
          <p:cNvSpPr txBox="1"/>
          <p:nvPr>
            <p:ph idx="4294967295" type="subTitle"/>
          </p:nvPr>
        </p:nvSpPr>
        <p:spPr>
          <a:xfrm>
            <a:off x="6188420" y="1222750"/>
            <a:ext cx="2498400" cy="720300"/>
          </a:xfrm>
          <a:prstGeom prst="rect">
            <a:avLst/>
          </a:prstGeom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Efficiency and Productivity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70" name="Google Shape;1370;p194"/>
          <p:cNvSpPr txBox="1"/>
          <p:nvPr>
            <p:ph idx="1" type="body"/>
          </p:nvPr>
        </p:nvSpPr>
        <p:spPr>
          <a:xfrm>
            <a:off x="457188" y="2128050"/>
            <a:ext cx="24984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Zapier enables seamless integration between various applications, automating repetitive tasks and streamlining document management processes.</a:t>
            </a:r>
            <a:endParaRPr sz="1200"/>
          </a:p>
        </p:txBody>
      </p:sp>
      <p:sp>
        <p:nvSpPr>
          <p:cNvPr id="1371" name="Google Shape;1371;p194"/>
          <p:cNvSpPr txBox="1"/>
          <p:nvPr>
            <p:ph idx="4294967295" type="subTitle"/>
          </p:nvPr>
        </p:nvSpPr>
        <p:spPr>
          <a:xfrm>
            <a:off x="45720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Workflow Automation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72" name="Google Shape;1372;p194"/>
          <p:cNvSpPr txBox="1"/>
          <p:nvPr>
            <p:ph idx="4294967295" type="subTitle"/>
          </p:nvPr>
        </p:nvSpPr>
        <p:spPr>
          <a:xfrm>
            <a:off x="332281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Custom Workflow Creation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73" name="Google Shape;1373;p194"/>
          <p:cNvSpPr txBox="1"/>
          <p:nvPr>
            <p:ph idx="2" type="body"/>
          </p:nvPr>
        </p:nvSpPr>
        <p:spPr>
          <a:xfrm>
            <a:off x="332279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Users can design personalized workflows in Zapier by setting up triggers and actions to automate document organization tasks across multiple platforms.</a:t>
            </a:r>
            <a:endParaRPr sz="1200"/>
          </a:p>
        </p:txBody>
      </p:sp>
      <p:sp>
        <p:nvSpPr>
          <p:cNvPr id="1374" name="Google Shape;1374;p194"/>
          <p:cNvSpPr txBox="1"/>
          <p:nvPr>
            <p:ph idx="3" type="body"/>
          </p:nvPr>
        </p:nvSpPr>
        <p:spPr>
          <a:xfrm>
            <a:off x="618840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By utilizing Zapier for automation, users can save time, reduce manual errors, and ensure smoother collaboration among team members when organizing digital documents.</a:t>
            </a:r>
            <a:endParaRPr sz="1200"/>
          </a:p>
        </p:txBody>
      </p:sp>
      <p:sp>
        <p:nvSpPr>
          <p:cNvPr id="1375" name="Google Shape;1375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Automating with Zapier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376" name="Google Shape;1376;p194"/>
          <p:cNvCxnSpPr/>
          <p:nvPr/>
        </p:nvCxnSpPr>
        <p:spPr>
          <a:xfrm>
            <a:off x="458458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7" name="Google Shape;1377;p194"/>
          <p:cNvCxnSpPr/>
          <p:nvPr/>
        </p:nvCxnSpPr>
        <p:spPr>
          <a:xfrm>
            <a:off x="3323886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8" name="Google Shape;1378;p194"/>
          <p:cNvCxnSpPr/>
          <p:nvPr/>
        </p:nvCxnSpPr>
        <p:spPr>
          <a:xfrm>
            <a:off x="6189434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79" name="Google Shape;1379;p19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0" name="Google Shape;1380;p194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p194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382" name="Google Shape;1382;p19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83" name="Google Shape;1383;p19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4" name="Google Shape;1384;p194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5" name="Google Shape;1385;p194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386" name="Google Shape;1386;p19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195"/>
          <p:cNvSpPr/>
          <p:nvPr/>
        </p:nvSpPr>
        <p:spPr>
          <a:xfrm>
            <a:off x="457300" y="1469700"/>
            <a:ext cx="4114800" cy="34041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2" name="Google Shape;1392;p195"/>
          <p:cNvSpPr/>
          <p:nvPr/>
        </p:nvSpPr>
        <p:spPr>
          <a:xfrm>
            <a:off x="4572100" y="1469700"/>
            <a:ext cx="4114800" cy="34041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93" name="Google Shape;1393;p195"/>
          <p:cNvSpPr txBox="1"/>
          <p:nvPr>
            <p:ph idx="1" type="body"/>
          </p:nvPr>
        </p:nvSpPr>
        <p:spPr>
          <a:xfrm>
            <a:off x="576900" y="213965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Provides a comprehensive overview of key features and functionalities of each tool.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Offers guidance on selecting the most suitable tool based on specific needs and preferences.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id="1394" name="Google Shape;1394;p195"/>
          <p:cNvSpPr txBox="1"/>
          <p:nvPr>
            <p:ph idx="3" type="subTitle"/>
          </p:nvPr>
        </p:nvSpPr>
        <p:spPr>
          <a:xfrm>
            <a:off x="576900" y="146965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Pros</a:t>
            </a:r>
            <a:endParaRPr sz="1400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95" name="Google Shape;1395;p195"/>
          <p:cNvSpPr txBox="1"/>
          <p:nvPr>
            <p:ph type="title"/>
          </p:nvPr>
        </p:nvSpPr>
        <p:spPr>
          <a:xfrm>
            <a:off x="457200" y="7498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Choosing the Right Tools for Your Needs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6" name="Google Shape;1396;p195"/>
          <p:cNvSpPr txBox="1"/>
          <p:nvPr>
            <p:ph idx="2" type="body"/>
          </p:nvPr>
        </p:nvSpPr>
        <p:spPr>
          <a:xfrm>
            <a:off x="4691800" y="21397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May require some time and effort to evaluate each tool thoroughly before making a decision.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Choosing the right tool may involve a learning curve for implementation and optimization.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id="1397" name="Google Shape;1397;p195"/>
          <p:cNvSpPr txBox="1"/>
          <p:nvPr>
            <p:ph idx="4" type="subTitle"/>
          </p:nvPr>
        </p:nvSpPr>
        <p:spPr>
          <a:xfrm>
            <a:off x="4691800" y="14697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</a:t>
            </a:r>
            <a:endParaRPr sz="1400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98" name="Google Shape;1398;p19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9" name="Google Shape;1399;p195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0" name="Google Shape;1400;p195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401" name="Google Shape;1401;p19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82" name="Google Shape;1182;p185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Digital Document Organization Tools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83" name="Google Shape;1183;p185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The Role of Built-in File Management Systems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Google Drive for Document Organization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Microsoft OneDrive Integration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Using Dropbox for Cloud Storage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Evernote for Note-taking and Organization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84" name="Google Shape;1184;p1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Digital Document Organization Tools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85" name="Google Shape;1185;p185"/>
          <p:cNvPicPr preferRelativeResize="0"/>
          <p:nvPr/>
        </p:nvPicPr>
        <p:blipFill rotWithShape="1">
          <a:blip r:embed="rId3">
            <a:alphaModFix/>
          </a:blip>
          <a:srcRect b="0" l="16410" r="1641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6" name="Google Shape;1186;p185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7" name="Google Shape;1187;p185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8" name="Google Shape;1188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85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85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191" name="Google Shape;1191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96" name="Google Shape;1196;p18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Challenges in digital document organization include version control, access permissions, and searchability.</a:t>
            </a:r>
            <a:endParaRPr/>
          </a:p>
        </p:txBody>
      </p:sp>
      <p:sp>
        <p:nvSpPr>
          <p:cNvPr descr="2" id="1197" name="Google Shape;1197;p18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Effective document management leads to time savings and improved productivity.</a:t>
            </a:r>
            <a:endParaRPr/>
          </a:p>
        </p:txBody>
      </p:sp>
      <p:sp>
        <p:nvSpPr>
          <p:cNvPr descr="1" id="1198" name="Google Shape;1198;p18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Organizing digital documents is crucial for efficiency and accessibility.</a:t>
            </a:r>
            <a:endParaRPr sz="1400"/>
          </a:p>
        </p:txBody>
      </p:sp>
      <p:sp>
        <p:nvSpPr>
          <p:cNvPr id="1199" name="Google Shape;1199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Document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0" name="Google Shape;1200;p18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1" name="Google Shape;1201;p18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2" name="Google Shape;1202;p18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3" name="Google Shape;1203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186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186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206" name="Google Shape;1206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8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Role of Built-in File Management Systems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2" name="Google Shape;1212;p187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3" name="Google Shape;1213;p187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4" name="Google Shape;1214;p187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Allows users to create folders and subfolders for organizing documents.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Provides search and sort functions for easy access to files.</a:t>
            </a:r>
            <a:endParaRPr sz="1100"/>
          </a:p>
        </p:txBody>
      </p:sp>
      <p:sp>
        <p:nvSpPr>
          <p:cNvPr id="1215" name="Google Shape;1215;p187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File Explorer (Windows)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6" name="Google Shape;1216;p187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Enables users to categorize files into folders and subfolders.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Offers tagging and labeling options for quick file identification.</a:t>
            </a:r>
            <a:endParaRPr sz="1100"/>
          </a:p>
        </p:txBody>
      </p:sp>
      <p:sp>
        <p:nvSpPr>
          <p:cNvPr id="1217" name="Google Shape;1217;p187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Finder (Mac)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8" name="Google Shape;1218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187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187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221" name="Google Shape;1221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22" name="Google Shape;1222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187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187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225" name="Google Shape;1225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9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p188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1" name="Google Shape;1231;p188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2" name="Google Shape;1232;p188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33" name="Google Shape;1233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Key Features of Google Drive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34" name="Google Shape;1234;p188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Provides generous storage for documents, images, and files.</a:t>
            </a:r>
            <a:endParaRPr sz="1100"/>
          </a:p>
        </p:txBody>
      </p:sp>
      <p:sp>
        <p:nvSpPr>
          <p:cNvPr descr="header_0" id="1235" name="Google Shape;1235;p188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Ample Storage Space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36" name="Google Shape;1236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37" name="Google Shape;1237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38" name="Google Shape;1238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239" name="Google Shape;1239;p188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Enables organization using folders, subfolders, and file labeling options.</a:t>
            </a:r>
            <a:endParaRPr sz="1100"/>
          </a:p>
        </p:txBody>
      </p:sp>
      <p:sp>
        <p:nvSpPr>
          <p:cNvPr descr="header_1" id="1240" name="Google Shape;1240;p188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Efficient Organization Tools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41" name="Google Shape;1241;p188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Facilitates real-time editing, commenting, and sharing permissions for effective collaboration.</a:t>
            </a:r>
            <a:endParaRPr sz="1100"/>
          </a:p>
        </p:txBody>
      </p:sp>
      <p:sp>
        <p:nvSpPr>
          <p:cNvPr descr="header_2" id="1242" name="Google Shape;1242;p188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Seamless Collaboration Features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3" name="Google Shape;1243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188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p188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246" name="Google Shape;1246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47" name="Google Shape;1247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188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9" name="Google Shape;1249;p188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250" name="Google Shape;1250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55" name="Google Shape;1255;p189"/>
          <p:cNvCxnSpPr/>
          <p:nvPr/>
        </p:nvCxnSpPr>
        <p:spPr>
          <a:xfrm>
            <a:off x="-11700" y="1589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56" name="Google Shape;1256;p189"/>
          <p:cNvSpPr/>
          <p:nvPr/>
        </p:nvSpPr>
        <p:spPr>
          <a:xfrm>
            <a:off x="6290762" y="1361114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2" id="1257" name="Google Shape;1257;p189"/>
          <p:cNvSpPr txBox="1"/>
          <p:nvPr>
            <p:ph idx="1" type="body"/>
          </p:nvPr>
        </p:nvSpPr>
        <p:spPr>
          <a:xfrm>
            <a:off x="4572000" y="2643500"/>
            <a:ext cx="3776100" cy="19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OneDrive offers automatic file organization and tagging features.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Enhanced search capabilities with keyword recognition and metadata tagging.</a:t>
            </a:r>
            <a:endParaRPr sz="1100"/>
          </a:p>
        </p:txBody>
      </p:sp>
      <p:sp>
        <p:nvSpPr>
          <p:cNvPr descr="2" id="1258" name="Google Shape;1258;p189"/>
          <p:cNvSpPr txBox="1"/>
          <p:nvPr>
            <p:ph idx="4" type="subTitle"/>
          </p:nvPr>
        </p:nvSpPr>
        <p:spPr>
          <a:xfrm>
            <a:off x="4638200" y="2006963"/>
            <a:ext cx="37761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Document Organization Benefits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59" name="Google Shape;1259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7650" y="14480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0" name="Google Shape;1260;p189"/>
          <p:cNvSpPr/>
          <p:nvPr/>
        </p:nvSpPr>
        <p:spPr>
          <a:xfrm>
            <a:off x="2109762" y="1361114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1" name="Google Shape;1261;p18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Microsoft OneDrive Integration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62" name="Google Shape;1262;p189"/>
          <p:cNvSpPr txBox="1"/>
          <p:nvPr>
            <p:ph idx="1" type="body"/>
          </p:nvPr>
        </p:nvSpPr>
        <p:spPr>
          <a:xfrm>
            <a:off x="457200" y="2643500"/>
            <a:ext cx="3776100" cy="19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OneDrive syncs with Windows File Explorer for seamless file management.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Integration with Office applications allows for easy editing and collaboration on documents.</a:t>
            </a:r>
            <a:endParaRPr sz="1100"/>
          </a:p>
        </p:txBody>
      </p:sp>
      <p:sp>
        <p:nvSpPr>
          <p:cNvPr descr="1" id="1263" name="Google Shape;1263;p189"/>
          <p:cNvSpPr txBox="1"/>
          <p:nvPr>
            <p:ph idx="4" type="subTitle"/>
          </p:nvPr>
        </p:nvSpPr>
        <p:spPr>
          <a:xfrm>
            <a:off x="457200" y="2006963"/>
            <a:ext cx="37761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Integration with Windows and Office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64" name="Google Shape;1264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96650" y="14480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5" name="Google Shape;1265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189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p189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268" name="Google Shape;1268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69" name="Google Shape;1269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p189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p189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272" name="Google Shape;1272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6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190"/>
          <p:cNvSpPr/>
          <p:nvPr/>
        </p:nvSpPr>
        <p:spPr>
          <a:xfrm>
            <a:off x="903133" y="13373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8" name="Google Shape;1278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Dropbox for Cloud Storage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79" name="Google Shape;1279;p190"/>
          <p:cNvSpPr txBox="1"/>
          <p:nvPr>
            <p:ph idx="1" type="body"/>
          </p:nvPr>
        </p:nvSpPr>
        <p:spPr>
          <a:xfrm>
            <a:off x="3295875" y="1177229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Dropbox provides secure cloud storage for files, offering easy access from anywhere with internet connectivity.</a:t>
            </a:r>
            <a:endParaRPr/>
          </a:p>
        </p:txBody>
      </p:sp>
      <p:sp>
        <p:nvSpPr>
          <p:cNvPr descr="2" id="1280" name="Google Shape;1280;p190"/>
          <p:cNvSpPr txBox="1"/>
          <p:nvPr>
            <p:ph idx="2" type="body"/>
          </p:nvPr>
        </p:nvSpPr>
        <p:spPr>
          <a:xfrm>
            <a:off x="3295925" y="2371072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Facilitate real-time collaboration by allowing multiple users to work on the same document simultaneously, enhancing teamwork efficiency.</a:t>
            </a:r>
            <a:endParaRPr/>
          </a:p>
        </p:txBody>
      </p:sp>
      <p:sp>
        <p:nvSpPr>
          <p:cNvPr descr="1" id="1281" name="Google Shape;1281;p190"/>
          <p:cNvSpPr txBox="1"/>
          <p:nvPr>
            <p:ph idx="3" type="subTitle"/>
          </p:nvPr>
        </p:nvSpPr>
        <p:spPr>
          <a:xfrm>
            <a:off x="1848600" y="117733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Cloud Storage Features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282" name="Google Shape;1282;p190"/>
          <p:cNvSpPr txBox="1"/>
          <p:nvPr>
            <p:ph idx="4" type="subTitle"/>
          </p:nvPr>
        </p:nvSpPr>
        <p:spPr>
          <a:xfrm>
            <a:off x="1848650" y="2371119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Collaboration Tools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283" name="Google Shape;1283;p190"/>
          <p:cNvSpPr txBox="1"/>
          <p:nvPr>
            <p:ph idx="5" type="subTitle"/>
          </p:nvPr>
        </p:nvSpPr>
        <p:spPr>
          <a:xfrm>
            <a:off x="1848600" y="356485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File Versioning Benefits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284" name="Google Shape;1284;p190"/>
          <p:cNvSpPr txBox="1"/>
          <p:nvPr>
            <p:ph idx="6" type="body"/>
          </p:nvPr>
        </p:nvSpPr>
        <p:spPr>
          <a:xfrm>
            <a:off x="3295875" y="3564846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Automatically saves multiple versions of files, enabling users to track changes, revert to previous versions, and prevent accidental data loss.</a:t>
            </a:r>
            <a:endParaRPr/>
          </a:p>
        </p:txBody>
      </p:sp>
      <p:pic>
        <p:nvPicPr>
          <p:cNvPr id="1285" name="Google Shape;1285;p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9330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86" name="Google Shape;1286;p190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287" name="Google Shape;1287;p190"/>
          <p:cNvCxnSpPr/>
          <p:nvPr/>
        </p:nvCxnSpPr>
        <p:spPr>
          <a:xfrm>
            <a:off x="531525" y="28543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88" name="Google Shape;1288;p190"/>
          <p:cNvCxnSpPr/>
          <p:nvPr/>
        </p:nvCxnSpPr>
        <p:spPr>
          <a:xfrm>
            <a:off x="531525" y="40645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89" name="Google Shape;1289;p190"/>
          <p:cNvCxnSpPr/>
          <p:nvPr/>
        </p:nvCxnSpPr>
        <p:spPr>
          <a:xfrm>
            <a:off x="531525" y="16442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290" name="Google Shape;1290;p190"/>
          <p:cNvSpPr/>
          <p:nvPr/>
        </p:nvSpPr>
        <p:spPr>
          <a:xfrm>
            <a:off x="903146" y="25474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91" name="Google Shape;1291;p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7034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92" name="Google Shape;1292;p190"/>
          <p:cNvSpPr/>
          <p:nvPr/>
        </p:nvSpPr>
        <p:spPr>
          <a:xfrm>
            <a:off x="903133" y="37576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93" name="Google Shape;1293;p1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9136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90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90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297" name="Google Shape;1297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98" name="Google Shape;1298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190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0" name="Google Shape;1300;p190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301" name="Google Shape;1301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91"/>
          <p:cNvSpPr/>
          <p:nvPr/>
        </p:nvSpPr>
        <p:spPr>
          <a:xfrm>
            <a:off x="457200" y="1102025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7" name="Google Shape;1307;p191"/>
          <p:cNvSpPr/>
          <p:nvPr/>
        </p:nvSpPr>
        <p:spPr>
          <a:xfrm>
            <a:off x="457250" y="2951338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08" name="Google Shape;1308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Evernote for Note-taking and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09" name="Google Shape;1309;p191"/>
          <p:cNvSpPr txBox="1"/>
          <p:nvPr>
            <p:ph idx="1" type="body"/>
          </p:nvPr>
        </p:nvSpPr>
        <p:spPr>
          <a:xfrm>
            <a:off x="3868500" y="1514900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Capture notes, images, and web clippings. Organize into notebooks for easy access.</a:t>
            </a:r>
            <a:endParaRPr sz="1100"/>
          </a:p>
        </p:txBody>
      </p:sp>
      <p:sp>
        <p:nvSpPr>
          <p:cNvPr descr="detail_1" id="1310" name="Google Shape;1310;p191"/>
          <p:cNvSpPr txBox="1"/>
          <p:nvPr>
            <p:ph idx="2" type="body"/>
          </p:nvPr>
        </p:nvSpPr>
        <p:spPr>
          <a:xfrm>
            <a:off x="3868500" y="3364150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Label notes with tags for categorization. Search efficiently using keywords and filters.</a:t>
            </a:r>
            <a:endParaRPr sz="1100"/>
          </a:p>
        </p:txBody>
      </p:sp>
      <p:sp>
        <p:nvSpPr>
          <p:cNvPr descr="header_0" id="1311" name="Google Shape;1311;p191"/>
          <p:cNvSpPr txBox="1"/>
          <p:nvPr>
            <p:ph idx="3" type="subTitle"/>
          </p:nvPr>
        </p:nvSpPr>
        <p:spPr>
          <a:xfrm>
            <a:off x="3868500" y="110202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Capture &amp; Organize Digital Content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12" name="Google Shape;1312;p191"/>
          <p:cNvSpPr txBox="1"/>
          <p:nvPr>
            <p:ph idx="4" type="subTitle"/>
          </p:nvPr>
        </p:nvSpPr>
        <p:spPr>
          <a:xfrm>
            <a:off x="3868500" y="295127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Efficient Tagging &amp; Searching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13" name="Google Shape;1313;p191"/>
          <p:cNvPicPr preferRelativeResize="0"/>
          <p:nvPr/>
        </p:nvPicPr>
        <p:blipFill rotWithShape="1">
          <a:blip r:embed="rId3">
            <a:alphaModFix/>
          </a:blip>
          <a:srcRect b="29498" l="0" r="0" t="29502"/>
          <a:stretch/>
        </p:blipFill>
        <p:spPr>
          <a:xfrm>
            <a:off x="457200" y="1102025"/>
            <a:ext cx="3169597" cy="17326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14" name="Google Shape;1314;p191"/>
          <p:cNvPicPr preferRelativeResize="0"/>
          <p:nvPr/>
        </p:nvPicPr>
        <p:blipFill rotWithShape="1">
          <a:blip r:embed="rId4">
            <a:alphaModFix/>
          </a:blip>
          <a:srcRect b="29501" l="0" r="0" t="29501"/>
          <a:stretch/>
        </p:blipFill>
        <p:spPr>
          <a:xfrm>
            <a:off x="457200" y="2951275"/>
            <a:ext cx="3169601" cy="1732623"/>
          </a:xfrm>
          <a:prstGeom prst="rect">
            <a:avLst/>
          </a:prstGeom>
          <a:noFill/>
          <a:ln>
            <a:noFill/>
          </a:ln>
        </p:spPr>
      </p:pic>
      <p:sp>
        <p:nvSpPr>
          <p:cNvPr id="1315" name="Google Shape;1315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6" name="Google Shape;1316;p191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191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318" name="Google Shape;1318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19" name="Google Shape;1319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0" name="Google Shape;1320;p191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p191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322" name="Google Shape;1322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327" name="Google Shape;1327;p192"/>
          <p:cNvSpPr txBox="1"/>
          <p:nvPr>
            <p:ph idx="1" type="body"/>
          </p:nvPr>
        </p:nvSpPr>
        <p:spPr>
          <a:xfrm>
            <a:off x="491125" y="1811475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Versatile tool for document creation, databases, and collaborative wikis.</a:t>
            </a:r>
            <a:endParaRPr/>
          </a:p>
        </p:txBody>
      </p:sp>
      <p:sp>
        <p:nvSpPr>
          <p:cNvPr descr="2" id="1328" name="Google Shape;1328;p192"/>
          <p:cNvSpPr txBox="1"/>
          <p:nvPr>
            <p:ph idx="3" type="body"/>
          </p:nvPr>
        </p:nvSpPr>
        <p:spPr>
          <a:xfrm>
            <a:off x="4762030" y="1811475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Customizable templates for various use cases and organizational needs.</a:t>
            </a:r>
            <a:endParaRPr/>
          </a:p>
        </p:txBody>
      </p:sp>
      <p:sp>
        <p:nvSpPr>
          <p:cNvPr descr="3" id="1329" name="Google Shape;1329;p192"/>
          <p:cNvSpPr txBox="1"/>
          <p:nvPr>
            <p:ph idx="5" type="body"/>
          </p:nvPr>
        </p:nvSpPr>
        <p:spPr>
          <a:xfrm>
            <a:off x="491125" y="3533550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Integration of databases for structured data organization and management.</a:t>
            </a:r>
            <a:endParaRPr/>
          </a:p>
        </p:txBody>
      </p:sp>
      <p:sp>
        <p:nvSpPr>
          <p:cNvPr descr="4" id="1330" name="Google Shape;1330;p192"/>
          <p:cNvSpPr txBox="1"/>
          <p:nvPr>
            <p:ph idx="7" type="body"/>
          </p:nvPr>
        </p:nvSpPr>
        <p:spPr>
          <a:xfrm>
            <a:off x="4762049" y="3533550"/>
            <a:ext cx="3958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Advanced organization features like boards, lists, and calendars for efficient workflow management.</a:t>
            </a:r>
            <a:endParaRPr/>
          </a:p>
        </p:txBody>
      </p:sp>
      <p:sp>
        <p:nvSpPr>
          <p:cNvPr id="1331" name="Google Shape;1331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Notion as an All-in-One Workspace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32" name="Google Shape;1332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00" y="120955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4825" y="1209538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4" name="Google Shape;1334;p1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400" y="293162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5" name="Google Shape;1335;p1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4825" y="2931613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336" name="Google Shape;1336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p192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p192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Optimizing Document Organization</a:t>
            </a:r>
            <a:endParaRPr b="1" sz="1600"/>
          </a:p>
        </p:txBody>
      </p:sp>
      <p:sp>
        <p:nvSpPr>
          <p:cNvPr id="1339" name="Google Shape;1339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40" name="Google Shape;1340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1" name="Google Shape;1341;p192"/>
          <p:cNvSpPr/>
          <p:nvPr/>
        </p:nvSpPr>
        <p:spPr>
          <a:xfrm rot="10800000">
            <a:off x="5417525" y="254975"/>
            <a:ext cx="36000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2" name="Google Shape;1342;p192"/>
          <p:cNvSpPr txBox="1"/>
          <p:nvPr/>
        </p:nvSpPr>
        <p:spPr>
          <a:xfrm>
            <a:off x="5493725" y="202925"/>
            <a:ext cx="36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Apps &amp; Systems To Make It Easier</a:t>
            </a:r>
            <a:endParaRPr b="1" sz="1600"/>
          </a:p>
        </p:txBody>
      </p:sp>
      <p:sp>
        <p:nvSpPr>
          <p:cNvPr id="1343" name="Google Shape;1343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