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51" r:id="rId4"/>
    <p:sldMasterId id="2147483752" r:id="rId5"/>
    <p:sldMasterId id="2147483753" r:id="rId6"/>
    <p:sldMasterId id="2147483754" r:id="rId7"/>
    <p:sldMasterId id="2147483755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</p:sldIdLst>
  <p:sldSz cy="5143500" cx="9144000"/>
  <p:notesSz cx="6858000" cy="9144000"/>
  <p:embeddedFontLst>
    <p:embeddedFont>
      <p:font typeface="Hanken Grotesk"/>
      <p:regular r:id="rId22"/>
      <p:bold r:id="rId23"/>
      <p:italic r:id="rId24"/>
      <p:boldItalic r:id="rId25"/>
    </p:embeddedFont>
    <p:embeddedFont>
      <p:font typeface="Inter SemiBold"/>
      <p:regular r:id="rId26"/>
      <p:bold r:id="rId27"/>
    </p:embeddedFont>
    <p:embeddedFont>
      <p:font typeface="Hanken Grotesk SemiBold"/>
      <p:regular r:id="rId28"/>
      <p:bold r:id="rId29"/>
      <p:italic r:id="rId30"/>
      <p:boldItalic r:id="rId31"/>
    </p:embeddedFont>
    <p:embeddedFont>
      <p:font typeface="Inter"/>
      <p:regular r:id="rId32"/>
      <p:bold r:id="rId33"/>
    </p:embeddedFont>
    <p:embeddedFont>
      <p:font typeface="Helvetica Neue"/>
      <p:regular r:id="rId34"/>
      <p:bold r:id="rId35"/>
      <p:italic r:id="rId36"/>
      <p:boldItalic r:id="rId37"/>
    </p:embeddedFont>
    <p:embeddedFont>
      <p:font typeface="Helvetica Neue Light"/>
      <p:regular r:id="rId38"/>
      <p:bold r:id="rId39"/>
      <p:italic r:id="rId40"/>
      <p:boldItalic r:id="rId41"/>
    </p:embeddedFont>
    <p:embeddedFont>
      <p:font typeface="Inter Black"/>
      <p:bold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italic.fntdata"/><Relationship Id="rId20" Type="http://schemas.openxmlformats.org/officeDocument/2006/relationships/slide" Target="slides/slide11.xml"/><Relationship Id="rId42" Type="http://schemas.openxmlformats.org/officeDocument/2006/relationships/font" Target="fonts/InterBlack-bold.fntdata"/><Relationship Id="rId41" Type="http://schemas.openxmlformats.org/officeDocument/2006/relationships/font" Target="fonts/HelveticaNeueLight-boldItalic.fntdata"/><Relationship Id="rId22" Type="http://schemas.openxmlformats.org/officeDocument/2006/relationships/font" Target="fonts/HankenGrotesk-regular.fntdata"/><Relationship Id="rId21" Type="http://schemas.openxmlformats.org/officeDocument/2006/relationships/slide" Target="slides/slide12.xml"/><Relationship Id="rId24" Type="http://schemas.openxmlformats.org/officeDocument/2006/relationships/font" Target="fonts/HankenGrotesk-italic.fntdata"/><Relationship Id="rId23" Type="http://schemas.openxmlformats.org/officeDocument/2006/relationships/font" Target="fonts/HankenGrotesk-bold.fntdata"/><Relationship Id="rId1" Type="http://schemas.openxmlformats.org/officeDocument/2006/relationships/theme" Target="theme/theme5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26" Type="http://schemas.openxmlformats.org/officeDocument/2006/relationships/font" Target="fonts/InterSemiBold-regular.fntdata"/><Relationship Id="rId25" Type="http://schemas.openxmlformats.org/officeDocument/2006/relationships/font" Target="fonts/HankenGrotesk-boldItalic.fntdata"/><Relationship Id="rId28" Type="http://schemas.openxmlformats.org/officeDocument/2006/relationships/font" Target="fonts/HankenGroteskSemiBold-regular.fntdata"/><Relationship Id="rId27" Type="http://schemas.openxmlformats.org/officeDocument/2006/relationships/font" Target="fonts/InterSemiBold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HankenGroteskSemiBold-bold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boldItalic.fntdata"/><Relationship Id="rId30" Type="http://schemas.openxmlformats.org/officeDocument/2006/relationships/font" Target="fonts/HankenGroteskSemiBold-italic.fntdata"/><Relationship Id="rId11" Type="http://schemas.openxmlformats.org/officeDocument/2006/relationships/slide" Target="slides/slide2.xml"/><Relationship Id="rId33" Type="http://schemas.openxmlformats.org/officeDocument/2006/relationships/font" Target="fonts/Inter-bold.fntdata"/><Relationship Id="rId10" Type="http://schemas.openxmlformats.org/officeDocument/2006/relationships/slide" Target="slides/slide1.xml"/><Relationship Id="rId32" Type="http://schemas.openxmlformats.org/officeDocument/2006/relationships/font" Target="fonts/Inter-regular.fntdata"/><Relationship Id="rId13" Type="http://schemas.openxmlformats.org/officeDocument/2006/relationships/slide" Target="slides/slide4.xml"/><Relationship Id="rId35" Type="http://schemas.openxmlformats.org/officeDocument/2006/relationships/font" Target="fonts/HelveticaNeue-bold.fntdata"/><Relationship Id="rId12" Type="http://schemas.openxmlformats.org/officeDocument/2006/relationships/slide" Target="slides/slide3.xml"/><Relationship Id="rId34" Type="http://schemas.openxmlformats.org/officeDocument/2006/relationships/font" Target="fonts/HelveticaNeue-regular.fntdata"/><Relationship Id="rId15" Type="http://schemas.openxmlformats.org/officeDocument/2006/relationships/slide" Target="slides/slide6.xml"/><Relationship Id="rId37" Type="http://schemas.openxmlformats.org/officeDocument/2006/relationships/font" Target="fonts/HelveticaNeue-boldItalic.fntdata"/><Relationship Id="rId14" Type="http://schemas.openxmlformats.org/officeDocument/2006/relationships/slide" Target="slides/slide5.xml"/><Relationship Id="rId36" Type="http://schemas.openxmlformats.org/officeDocument/2006/relationships/font" Target="fonts/HelveticaNeue-italic.fntdata"/><Relationship Id="rId17" Type="http://schemas.openxmlformats.org/officeDocument/2006/relationships/slide" Target="slides/slide8.xml"/><Relationship Id="rId39" Type="http://schemas.openxmlformats.org/officeDocument/2006/relationships/font" Target="fonts/HelveticaNeueLight-bold.fntdata"/><Relationship Id="rId16" Type="http://schemas.openxmlformats.org/officeDocument/2006/relationships/slide" Target="slides/slide7.xml"/><Relationship Id="rId38" Type="http://schemas.openxmlformats.org/officeDocument/2006/relationships/font" Target="fonts/HelveticaNeueLight-regular.fntdata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SLIDES_API43526268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SLIDES_API43526268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SLIDES_API435262687_14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7" name="Google Shape;777;SLIDES_API435262687_14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SLIDES_API435262687_16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0" name="Google Shape;790;SLIDES_API435262687_16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SLIDES_API10713846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1" name="Google Shape;801;SLIDES_API10713846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SLIDES_API196364948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SLIDES_API196364948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SLIDES_API435262687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8" name="Google Shape;688;SLIDES_API435262687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SLIDES_API112594348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Google Shape;699;SLIDES_API112594348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SLIDES_API435262687_6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6" name="Google Shape;716;SLIDES_API435262687_6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SLIDES_API435262687_8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7" name="Google Shape;727;SLIDES_API435262687_8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SLIDES_API435262687_9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0" name="Google Shape;740;SLIDES_API435262687_9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SLIDES_API435262687_11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SLIDES_API435262687_1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SLIDES_API12086906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SLIDES_API12086906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9" name="Google Shape;649;p10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10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2" name="Google Shape;652;p10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5" name="Google Shape;655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6" name="Google Shape;656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8" name="Google Shape;658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107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61" name="Google Shape;661;p10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2" name="Google Shape;662;p107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108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108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66" name="Google Shape;666;p108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8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6" name="Google Shape;236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7" name="Google Shape;237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43" name="Google Shape;243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8" name="Google Shape;248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1" name="Google Shape;251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3" name="Google Shape;253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4" name="Google Shape;254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6" name="Google Shape;266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2" name="Google Shape;272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3" name="Google Shape;273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4" name="Google Shape;274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5" name="Google Shape;275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6" name="Google Shape;276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3" name="Google Shape;283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4" name="Google Shape;284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6" name="Google Shape;286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7" name="Google Shape;287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1" name="Google Shape;291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92" name="Google Shape;292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3" name="Google Shape;293;p5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Google Shape;295;p5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6" name="Google Shape;296;p5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p5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5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9" name="Google Shape;299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5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3" name="Google Shape;303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4" name="Google Shape;304;p5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5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6" name="Google Shape;306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1" name="Google Shape;311;p5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5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5" name="Google Shape;315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18" name="Google Shape;318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2" name="Google Shape;332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8" name="Google Shape;338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2" name="Google Shape;342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6" name="Google Shape;346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0" name="Google Shape;350;p5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3" name="Google Shape;353;p5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0" name="Google Shape;360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3" name="Google Shape;363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6" name="Google Shape;366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9" name="Google Shape;369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5" name="Google Shape;375;p6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6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6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0" name="Google Shape;380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1" name="Google Shape;381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5" name="Google Shape;385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6" name="Google Shape;386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7" name="Google Shape;387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8" name="Google Shape;388;p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9" name="Google Shape;389;p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90" name="Google Shape;390;p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3" name="Google Shape;393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4" name="Google Shape;394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396" name="Google Shape;396;p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7" name="Google Shape;397;p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8" name="Google Shape;398;p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1" name="Google Shape;401;p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4" name="Google Shape;404;p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5" name="Google Shape;405;p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6" name="Google Shape;406;p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7" name="Google Shape;407;p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70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70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8" name="Google Shape;418;p70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9" name="Google Shape;419;p7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0" name="Google Shape;420;p70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1" name="Google Shape;421;p70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2" name="Google Shape;422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7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5" name="Google Shape;425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6" name="Google Shape;426;p7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7" name="Google Shape;427;p7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8" name="Google Shape;428;p7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9" name="Google Shape;429;p7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0" name="Google Shape;430;p7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7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3" name="Google Shape;433;p7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34" name="Google Shape;434;p7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5" name="Google Shape;435;p7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9" name="Google Shape;439;p7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0" name="Google Shape;440;p7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1" name="Google Shape;441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7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5" name="Google Shape;445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6" name="Google Shape;446;p7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7" name="Google Shape;447;p7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8" name="Google Shape;448;p7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3" name="Google Shape;453;p7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4" name="Google Shape;454;p7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5" name="Google Shape;455;p7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6" name="Google Shape;456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7" name="Google Shape;457;p7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7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60" name="Google Shape;460;p7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p7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7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5" name="Google Shape;465;p7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7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8" name="Google Shape;468;p7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9" name="Google Shape;469;p7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p7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p7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7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4" name="Google Shape;474;p7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6" name="Google Shape;476;p7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77" name="Google Shape;477;p7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0" name="Google Shape;480;p7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4" name="Google Shape;484;p7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5" name="Google Shape;485;p7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8" name="Google Shape;488;p7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2" name="Google Shape;492;p8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8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8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95" name="Google Shape;495;p8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8" name="Google Shape;498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0" name="Google Shape;500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1" name="Google Shape;501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82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504" name="Google Shape;504;p8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5" name="Google Shape;505;p82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83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8" name="Google Shape;508;p83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09" name="Google Shape;509;p83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0" name="Google Shape;510;p83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7" name="Google Shape;517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0" name="Google Shape;520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3" name="Google Shape;523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6" name="Google Shape;526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9" name="Google Shape;529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0" name="Google Shape;530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2" name="Google Shape;532;p8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Google Shape;533;p8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Google Shape;534;p8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7" name="Google Shape;537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8" name="Google Shape;538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9" name="Google Shape;539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2" name="Google Shape;542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4" name="Google Shape;544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46" name="Google Shape;546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47" name="Google Shape;547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0" name="Google Shape;550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1" name="Google Shape;551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2" name="Google Shape;552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53" name="Google Shape;553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4" name="Google Shape;554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5" name="Google Shape;555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8" name="Google Shape;558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61" name="Google Shape;561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2" name="Google Shape;562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3" name="Google Shape;563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64" name="Google Shape;564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5" name="Google Shape;565;p9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6" name="Google Shape;566;p9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9" name="Google Shape;569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0" name="Google Shape;570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1" name="Google Shape;571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95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5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5" name="Google Shape;575;p95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6" name="Google Shape;576;p9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7" name="Google Shape;577;p95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8" name="Google Shape;578;p95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9" name="Google Shape;579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9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2" name="Google Shape;582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3" name="Google Shape;583;p9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4" name="Google Shape;584;p9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5" name="Google Shape;585;p9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6" name="Google Shape;586;p9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9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0" name="Google Shape;590;p9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591" name="Google Shape;591;p9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2" name="Google Shape;592;p9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5" name="Google Shape;595;p9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6" name="Google Shape;596;p9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7" name="Google Shape;597;p9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8" name="Google Shape;598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2" name="Google Shape;602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3" name="Google Shape;603;p9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5" name="Google Shape;605;p9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9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9" name="Google Shape;609;p9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0" name="Google Shape;610;p9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1" name="Google Shape;611;p9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2" name="Google Shape;612;p9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3" name="Google Shape;613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4" name="Google Shape;614;p9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10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17" name="Google Shape;617;p10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p10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10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10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1" name="Google Shape;621;p10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2" name="Google Shape;622;p10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3" name="Google Shape;623;p10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4" name="Google Shape;624;p10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10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6" name="Google Shape;626;p10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p10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p10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10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1" name="Google Shape;631;p10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2" name="Google Shape;632;p10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10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34" name="Google Shape;634;p10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7" name="Google Shape;637;p10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10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1" name="Google Shape;641;p10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2" name="Google Shape;642;p10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5" name="Google Shape;645;p10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6" name="Google Shape;646;p10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5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76.xml"/><Relationship Id="rId24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78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4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355" name="Google Shape;355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6" name="Google Shape;356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7" name="Google Shape;357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512" name="Google Shape;512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3" name="Google Shape;513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14" name="Google Shape;514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  <p:sldLayoutId id="2147483749" r:id="rId23"/>
    <p:sldLayoutId id="214748375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jpg"/><Relationship Id="rId4" Type="http://schemas.openxmlformats.org/officeDocument/2006/relationships/image" Target="../media/image7.jpg"/><Relationship Id="rId5" Type="http://schemas.openxmlformats.org/officeDocument/2006/relationships/image" Target="../media/image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4.jpg"/><Relationship Id="rId5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109"/>
          <p:cNvSpPr txBox="1"/>
          <p:nvPr>
            <p:ph type="ctrTitle"/>
          </p:nvPr>
        </p:nvSpPr>
        <p:spPr>
          <a:xfrm>
            <a:off x="1037975" y="1363525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Make Sure Anything Important is Backed Up 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3" name="Google Shape;673;p10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Google Shape;674;p10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5" name="Google Shape;675;p10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Data Backup Strategies</a:t>
            </a:r>
            <a:endParaRPr b="1" sz="1600"/>
          </a:p>
        </p:txBody>
      </p:sp>
      <p:sp>
        <p:nvSpPr>
          <p:cNvPr id="676" name="Google Shape;676;p10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4" id="779" name="Google Shape;779;p118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Stay proactive to prevent data loss by updating strategies.</a:t>
            </a:r>
            <a:endParaRPr/>
          </a:p>
        </p:txBody>
      </p:sp>
      <p:sp>
        <p:nvSpPr>
          <p:cNvPr descr="2" id="780" name="Google Shape;780;p118"/>
          <p:cNvSpPr txBox="1"/>
          <p:nvPr>
            <p:ph idx="5" type="body"/>
          </p:nvPr>
        </p:nvSpPr>
        <p:spPr>
          <a:xfrm>
            <a:off x="2571073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Adjustments based on changes in data volume and importance.</a:t>
            </a:r>
            <a:endParaRPr/>
          </a:p>
        </p:txBody>
      </p:sp>
      <p:sp>
        <p:nvSpPr>
          <p:cNvPr descr="3" id="781" name="Google Shape;781;p118"/>
          <p:cNvSpPr txBox="1"/>
          <p:nvPr>
            <p:ph idx="6" type="body"/>
          </p:nvPr>
        </p:nvSpPr>
        <p:spPr>
          <a:xfrm>
            <a:off x="4652996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Include new files in backup routine to maintain comprehensive coverage.</a:t>
            </a:r>
            <a:endParaRPr/>
          </a:p>
        </p:txBody>
      </p:sp>
      <p:sp>
        <p:nvSpPr>
          <p:cNvPr id="782" name="Google Shape;782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Reviewing and Updating Backup Strategy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783" name="Google Shape;783;p118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 review ensures strategy remains effective.</a:t>
            </a:r>
            <a:endParaRPr/>
          </a:p>
        </p:txBody>
      </p:sp>
      <p:sp>
        <p:nvSpPr>
          <p:cNvPr id="784" name="Google Shape;784;p118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785" name="Google Shape;785;p118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786" name="Google Shape;786;p118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787" name="Google Shape;787;p118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4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792" name="Google Shape;792;p119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Verification of backup files guarantees the integrity and accessibility of the data.</a:t>
            </a:r>
            <a:endParaRPr/>
          </a:p>
        </p:txBody>
      </p:sp>
      <p:sp>
        <p:nvSpPr>
          <p:cNvPr descr="3" id="793" name="Google Shape;793;p119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Testing restore procedures helps identify any issues or gaps in the backup system.</a:t>
            </a:r>
            <a:endParaRPr/>
          </a:p>
        </p:txBody>
      </p:sp>
      <p:sp>
        <p:nvSpPr>
          <p:cNvPr id="794" name="Google Shape;794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Testing Restore Procedures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795" name="Google Shape;795;p119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 testing ensures data can be restored correctly in case of an emergency.</a:t>
            </a:r>
            <a:endParaRPr/>
          </a:p>
        </p:txBody>
      </p:sp>
      <p:sp>
        <p:nvSpPr>
          <p:cNvPr id="796" name="Google Shape;796;p119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797" name="Google Shape;797;p119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798" name="Google Shape;798;p119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120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04" name="Google Shape;804;p120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05" name="Google Shape;805;p120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06" name="Google Shape;806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Data Backup Strategies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07" name="Google Shape;807;p120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By implementing robust backup practices, individuals and organizations can safeguard their data and mitigate the risks of data loss.</a:t>
            </a:r>
            <a:endParaRPr sz="1100"/>
          </a:p>
        </p:txBody>
      </p:sp>
      <p:sp>
        <p:nvSpPr>
          <p:cNvPr descr="header_0" id="808" name="Google Shape;808;p120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Implementing Robust Backup Practices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809" name="Google Shape;809;p120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Proactive measures like regular backups and testing restore procedures ensure data resilience and continuity.</a:t>
            </a:r>
            <a:endParaRPr sz="1100"/>
          </a:p>
        </p:txBody>
      </p:sp>
      <p:sp>
        <p:nvSpPr>
          <p:cNvPr descr="header_1" id="810" name="Google Shape;810;p120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900">
                <a:latin typeface="Inter SemiBold"/>
                <a:ea typeface="Inter SemiBold"/>
                <a:cs typeface="Inter SemiBold"/>
                <a:sym typeface="Inter SemiBold"/>
              </a:rPr>
              <a:t>Proactive Measures for Data Resilience</a:t>
            </a:r>
            <a:endParaRPr sz="9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811" name="Google Shape;811;p120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Data backup strategies are essential for protecting valuable information from loss or corruption.</a:t>
            </a:r>
            <a:endParaRPr sz="1100"/>
          </a:p>
        </p:txBody>
      </p:sp>
      <p:sp>
        <p:nvSpPr>
          <p:cNvPr descr="header_2" id="812" name="Google Shape;812;p120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Conclusion: Safeguarding Your Data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813" name="Google Shape;813;p120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814" name="Google Shape;814;p120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815" name="Google Shape;815;p120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10"/>
          <p:cNvSpPr/>
          <p:nvPr/>
        </p:nvSpPr>
        <p:spPr>
          <a:xfrm>
            <a:off x="5384750" y="0"/>
            <a:ext cx="3759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82" name="Google Shape;682;p110"/>
          <p:cNvPicPr preferRelativeResize="0"/>
          <p:nvPr/>
        </p:nvPicPr>
        <p:blipFill rotWithShape="1">
          <a:blip r:embed="rId3">
            <a:alphaModFix/>
          </a:blip>
          <a:srcRect b="6133" l="0" r="0" t="6124"/>
          <a:stretch/>
        </p:blipFill>
        <p:spPr>
          <a:xfrm>
            <a:off x="5384751" y="0"/>
            <a:ext cx="3759248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683" name="Google Shape;683;p110"/>
          <p:cNvSpPr txBox="1"/>
          <p:nvPr>
            <p:ph type="title"/>
          </p:nvPr>
        </p:nvSpPr>
        <p:spPr>
          <a:xfrm>
            <a:off x="457200" y="440975"/>
            <a:ext cx="45747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Data Backup Strategies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684" name="Google Shape;684;p110"/>
          <p:cNvSpPr txBox="1"/>
          <p:nvPr>
            <p:ph idx="4294967295" type="body"/>
          </p:nvPr>
        </p:nvSpPr>
        <p:spPr>
          <a:xfrm>
            <a:off x="457200" y="1929875"/>
            <a:ext cx="4574700" cy="26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Identifying Important Data to be Backed Up is crucial to ensure that essential information is protected in case of data loss.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Prioritizing Data for Backup helps in allocating resources effectively based on the criticality of the data.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Choosing Backup Methods involves selecting the appropriate technology and storage solutions such as cloud storage or external hard drives.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Setting Up a Backup Schedule ensures that data is backed up regularly without manual intervention, reducing the risk of data loss.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Implementing Redundancy by creating multiple copies of backups adds an extra layer of protection against data loss.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685" name="Google Shape;685;p110"/>
          <p:cNvSpPr txBox="1"/>
          <p:nvPr>
            <p:ph idx="1" type="subTitle"/>
          </p:nvPr>
        </p:nvSpPr>
        <p:spPr>
          <a:xfrm>
            <a:off x="457200" y="1251678"/>
            <a:ext cx="5024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Steps in Data Backup Process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690" name="Google Shape;690;p11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Implementing a robust backup strategy provides data security, peace of mind, and the ability to recover data in case of emergencies.</a:t>
            </a:r>
            <a:endParaRPr/>
          </a:p>
        </p:txBody>
      </p:sp>
      <p:sp>
        <p:nvSpPr>
          <p:cNvPr descr="2" id="691" name="Google Shape;691;p11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Risks of data loss include hardware failure, cyber attacks, human error, and natural disasters.</a:t>
            </a:r>
            <a:endParaRPr/>
          </a:p>
        </p:txBody>
      </p:sp>
      <p:sp>
        <p:nvSpPr>
          <p:cNvPr id="692" name="Google Shape;692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Data Backup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693" name="Google Shape;693;p11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Data backup is crucial to prevent loss of important information and ensure business continuity.</a:t>
            </a:r>
            <a:endParaRPr sz="1400"/>
          </a:p>
        </p:txBody>
      </p:sp>
      <p:cxnSp>
        <p:nvCxnSpPr>
          <p:cNvPr id="694" name="Google Shape;694;p11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95" name="Google Shape;695;p11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96" name="Google Shape;696;p11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12"/>
          <p:cNvSpPr/>
          <p:nvPr/>
        </p:nvSpPr>
        <p:spPr>
          <a:xfrm>
            <a:off x="231375" y="-140650"/>
            <a:ext cx="1701000" cy="17010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2" name="Google Shape;702;p112"/>
          <p:cNvSpPr/>
          <p:nvPr/>
        </p:nvSpPr>
        <p:spPr>
          <a:xfrm>
            <a:off x="231375" y="1721238"/>
            <a:ext cx="1701000" cy="17010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3" name="Google Shape;703;p112"/>
          <p:cNvSpPr/>
          <p:nvPr/>
        </p:nvSpPr>
        <p:spPr>
          <a:xfrm>
            <a:off x="231375" y="3583138"/>
            <a:ext cx="1701000" cy="1701000"/>
          </a:xfrm>
          <a:prstGeom prst="ellipse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704" name="Google Shape;704;p112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231375" y="3583132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title" id="705" name="Google Shape;705;p112"/>
          <p:cNvSpPr txBox="1"/>
          <p:nvPr>
            <p:ph type="title"/>
          </p:nvPr>
        </p:nvSpPr>
        <p:spPr>
          <a:xfrm>
            <a:off x="2519825" y="450600"/>
            <a:ext cx="62832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Identifying Important Data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06" name="Google Shape;706;p112"/>
          <p:cNvSpPr txBox="1"/>
          <p:nvPr>
            <p:ph idx="1" type="body"/>
          </p:nvPr>
        </p:nvSpPr>
        <p:spPr>
          <a:xfrm>
            <a:off x="2519900" y="1574608"/>
            <a:ext cx="57042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Creating a detailed list of all important data to guide backup strategy and prevent overlooking valuable information.</a:t>
            </a:r>
            <a:endParaRPr sz="1100"/>
          </a:p>
        </p:txBody>
      </p:sp>
      <p:sp>
        <p:nvSpPr>
          <p:cNvPr descr="detail_1" id="707" name="Google Shape;707;p112"/>
          <p:cNvSpPr txBox="1"/>
          <p:nvPr>
            <p:ph idx="2" type="body"/>
          </p:nvPr>
        </p:nvSpPr>
        <p:spPr>
          <a:xfrm>
            <a:off x="2519900" y="2746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Assessing the importance of data categories based on their relevance, sensitivity, and how often they are accessed.</a:t>
            </a:r>
            <a:endParaRPr sz="1100"/>
          </a:p>
        </p:txBody>
      </p:sp>
      <p:sp>
        <p:nvSpPr>
          <p:cNvPr descr="header_0" id="708" name="Google Shape;708;p112"/>
          <p:cNvSpPr txBox="1"/>
          <p:nvPr>
            <p:ph idx="3" type="subTitle"/>
          </p:nvPr>
        </p:nvSpPr>
        <p:spPr>
          <a:xfrm>
            <a:off x="2519900" y="1254425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Comprehensive Data Inventory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709" name="Google Shape;709;p112"/>
          <p:cNvSpPr txBox="1"/>
          <p:nvPr>
            <p:ph idx="4" type="subTitle"/>
          </p:nvPr>
        </p:nvSpPr>
        <p:spPr>
          <a:xfrm>
            <a:off x="2519900" y="2441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Relevance, Sensitivity, and Access Frequency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710" name="Google Shape;710;p112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231375" y="-140649"/>
            <a:ext cx="1701000" cy="1701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711" name="Google Shape;711;p112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231375" y="1721241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detail_2" id="712" name="Google Shape;712;p112"/>
          <p:cNvSpPr txBox="1"/>
          <p:nvPr>
            <p:ph idx="2" type="body"/>
          </p:nvPr>
        </p:nvSpPr>
        <p:spPr>
          <a:xfrm>
            <a:off x="2519825" y="3953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Recognizing key data types like documents, photos, videos, and financial records to prioritize backup activities effectively.</a:t>
            </a:r>
            <a:endParaRPr sz="1100"/>
          </a:p>
        </p:txBody>
      </p:sp>
      <p:sp>
        <p:nvSpPr>
          <p:cNvPr descr="header_2" id="713" name="Google Shape;713;p112"/>
          <p:cNvSpPr txBox="1"/>
          <p:nvPr>
            <p:ph idx="4" type="subTitle"/>
          </p:nvPr>
        </p:nvSpPr>
        <p:spPr>
          <a:xfrm>
            <a:off x="2519825" y="3648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Critical Data Types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718" name="Google Shape;718;p11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Assess data importance and frequency of updates to determine backup priority.</a:t>
            </a:r>
            <a:endParaRPr/>
          </a:p>
        </p:txBody>
      </p:sp>
      <p:sp>
        <p:nvSpPr>
          <p:cNvPr descr="3" id="719" name="Google Shape;719;p11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Prioritize data based on criticality to ensure essential information is consistently backed up.</a:t>
            </a:r>
            <a:endParaRPr/>
          </a:p>
        </p:txBody>
      </p:sp>
      <p:sp>
        <p:nvSpPr>
          <p:cNvPr id="720" name="Google Shape;720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Prioritizing Data for Backup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721" name="Google Shape;721;p11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Identify critical data like documents, photos, videos, and financial records.</a:t>
            </a:r>
            <a:endParaRPr/>
          </a:p>
        </p:txBody>
      </p:sp>
      <p:sp>
        <p:nvSpPr>
          <p:cNvPr id="722" name="Google Shape;722;p11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723" name="Google Shape;723;p11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724" name="Google Shape;724;p11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729" name="Google Shape;729;p114"/>
          <p:cNvSpPr txBox="1"/>
          <p:nvPr>
            <p:ph idx="1" type="body"/>
          </p:nvPr>
        </p:nvSpPr>
        <p:spPr>
          <a:xfrm>
            <a:off x="1373975" y="2008084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Each method has its advantages: hard drives are fast and reliable, cloud storage ensures data accessibility from anywhere, and automated software reduces manual effort.</a:t>
            </a:r>
            <a:endParaRPr/>
          </a:p>
        </p:txBody>
      </p:sp>
      <p:sp>
        <p:nvSpPr>
          <p:cNvPr descr="3" id="730" name="Google Shape;730;p114"/>
          <p:cNvSpPr txBox="1"/>
          <p:nvPr>
            <p:ph idx="2" type="body"/>
          </p:nvPr>
        </p:nvSpPr>
        <p:spPr>
          <a:xfrm>
            <a:off x="1373975" y="28761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Consider a combination of methods for comprehensive backup protection, like using both cloud storage for remote access and hard drives for local backups.</a:t>
            </a:r>
            <a:endParaRPr/>
          </a:p>
        </p:txBody>
      </p:sp>
      <p:sp>
        <p:nvSpPr>
          <p:cNvPr descr="1" id="731" name="Google Shape;731;p114"/>
          <p:cNvSpPr txBox="1"/>
          <p:nvPr>
            <p:ph idx="3" type="body"/>
          </p:nvPr>
        </p:nvSpPr>
        <p:spPr>
          <a:xfrm>
            <a:off x="1373975" y="1140000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External hard drives provide local backup, cloud storage offers off-site storage, and automated backup software simplifies the backup process.</a:t>
            </a:r>
            <a:endParaRPr/>
          </a:p>
        </p:txBody>
      </p:sp>
      <p:sp>
        <p:nvSpPr>
          <p:cNvPr id="732" name="Google Shape;732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Choosing Backup Methods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33" name="Google Shape;733;p114"/>
          <p:cNvSpPr/>
          <p:nvPr/>
        </p:nvSpPr>
        <p:spPr>
          <a:xfrm>
            <a:off x="734688" y="13095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4" name="Google Shape;734;p114"/>
          <p:cNvSpPr/>
          <p:nvPr/>
        </p:nvSpPr>
        <p:spPr>
          <a:xfrm>
            <a:off x="734688" y="217756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5" name="Google Shape;735;p114"/>
          <p:cNvSpPr/>
          <p:nvPr/>
        </p:nvSpPr>
        <p:spPr>
          <a:xfrm>
            <a:off x="734688" y="304565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4" id="736" name="Google Shape;736;p114"/>
          <p:cNvSpPr txBox="1"/>
          <p:nvPr>
            <p:ph idx="2" type="body"/>
          </p:nvPr>
        </p:nvSpPr>
        <p:spPr>
          <a:xfrm>
            <a:off x="1373975" y="37442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Evaluate the costs, storage capacity, and security features of each method to choose the most suitable backup solutions for your needs.</a:t>
            </a:r>
            <a:endParaRPr/>
          </a:p>
        </p:txBody>
      </p:sp>
      <p:sp>
        <p:nvSpPr>
          <p:cNvPr id="737" name="Google Shape;737;p114"/>
          <p:cNvSpPr/>
          <p:nvPr/>
        </p:nvSpPr>
        <p:spPr>
          <a:xfrm>
            <a:off x="734688" y="391372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742" name="Google Shape;742;p115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Consistent backup schedule ensures that all critical data is regularly saved and protected.</a:t>
            </a:r>
            <a:endParaRPr/>
          </a:p>
        </p:txBody>
      </p:sp>
      <p:sp>
        <p:nvSpPr>
          <p:cNvPr descr="2" id="743" name="Google Shape;743;p115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Scheduled backups reduce the risk of human error in manually backing up data.</a:t>
            </a:r>
            <a:endParaRPr/>
          </a:p>
        </p:txBody>
      </p:sp>
      <p:sp>
        <p:nvSpPr>
          <p:cNvPr descr="1" id="744" name="Google Shape;744;p115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Regular backups prevent data loss due to system failures or cyberattacks.</a:t>
            </a:r>
            <a:endParaRPr sz="1400"/>
          </a:p>
        </p:txBody>
      </p:sp>
      <p:sp>
        <p:nvSpPr>
          <p:cNvPr id="745" name="Google Shape;745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Setting Up a Backup Schedule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46" name="Google Shape;746;p115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747" name="Google Shape;747;p115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748" name="Google Shape;748;p115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753" name="Google Shape;753;p116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Implementing redundancy ensures data availability and continuity even if one backup source is compromised.</a:t>
            </a:r>
            <a:endParaRPr/>
          </a:p>
        </p:txBody>
      </p:sp>
      <p:sp>
        <p:nvSpPr>
          <p:cNvPr descr="2" id="754" name="Google Shape;754;p116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Storing backups in diverse locations, such as cloud servers and external drives, enhances data protection against theft or local incidents.</a:t>
            </a:r>
            <a:endParaRPr/>
          </a:p>
        </p:txBody>
      </p:sp>
      <p:sp>
        <p:nvSpPr>
          <p:cNvPr descr="1" id="755" name="Google Shape;755;p116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Creating duplicate backup copies reduces the likelihood of data loss in case of hardware failures or disasters.</a:t>
            </a:r>
            <a:endParaRPr sz="1400"/>
          </a:p>
        </p:txBody>
      </p:sp>
      <p:sp>
        <p:nvSpPr>
          <p:cNvPr id="756" name="Google Shape;756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Implementing Redundancy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757" name="Google Shape;757;p116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8" name="Google Shape;758;p116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9" name="Google Shape;759;p116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60" name="Google Shape;760;p116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765" name="Google Shape;765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Encrypting Sensitive Data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66" name="Google Shape;766;p117"/>
          <p:cNvSpPr txBox="1"/>
          <p:nvPr>
            <p:ph idx="1" type="body"/>
          </p:nvPr>
        </p:nvSpPr>
        <p:spPr>
          <a:xfrm>
            <a:off x="4572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Implementing encryption keys and access controls further enhances the security of backed-up sensitive information.</a:t>
            </a:r>
            <a:endParaRPr sz="1100"/>
          </a:p>
        </p:txBody>
      </p:sp>
      <p:sp>
        <p:nvSpPr>
          <p:cNvPr descr="header_0" id="767" name="Google Shape;767;p117"/>
          <p:cNvSpPr txBox="1"/>
          <p:nvPr>
            <p:ph idx="3" type="subTitle"/>
          </p:nvPr>
        </p:nvSpPr>
        <p:spPr>
          <a:xfrm>
            <a:off x="457252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Enhanced Security Measures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768" name="Google Shape;768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25" y="1573675"/>
            <a:ext cx="2743199" cy="20481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1" id="769" name="Google Shape;769;p117"/>
          <p:cNvPicPr preferRelativeResize="0"/>
          <p:nvPr/>
        </p:nvPicPr>
        <p:blipFill rotWithShape="1">
          <a:blip r:embed="rId4">
            <a:alphaModFix/>
          </a:blip>
          <a:srcRect b="0" l="5365" r="5365" t="0"/>
          <a:stretch/>
        </p:blipFill>
        <p:spPr>
          <a:xfrm>
            <a:off x="3200398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2" id="770" name="Google Shape;770;p117"/>
          <p:cNvPicPr preferRelativeResize="0"/>
          <p:nvPr/>
        </p:nvPicPr>
        <p:blipFill rotWithShape="1">
          <a:blip r:embed="rId5">
            <a:alphaModFix/>
          </a:blip>
          <a:srcRect b="0" l="5365" r="5365" t="0"/>
          <a:stretch/>
        </p:blipFill>
        <p:spPr>
          <a:xfrm>
            <a:off x="5943596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descr="detail_1" id="771" name="Google Shape;771;p117"/>
          <p:cNvSpPr txBox="1"/>
          <p:nvPr>
            <p:ph idx="1" type="body"/>
          </p:nvPr>
        </p:nvSpPr>
        <p:spPr>
          <a:xfrm>
            <a:off x="32004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Using encryption algorithms like AES (Advanced Encryption Standard) helps protect sensitive data during storage and transmission.</a:t>
            </a:r>
            <a:endParaRPr sz="1100"/>
          </a:p>
        </p:txBody>
      </p:sp>
      <p:sp>
        <p:nvSpPr>
          <p:cNvPr descr="header_1" id="772" name="Google Shape;772;p117"/>
          <p:cNvSpPr txBox="1"/>
          <p:nvPr>
            <p:ph idx="3" type="subTitle"/>
          </p:nvPr>
        </p:nvSpPr>
        <p:spPr>
          <a:xfrm>
            <a:off x="3200400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AES Encryption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773" name="Google Shape;773;p117"/>
          <p:cNvSpPr txBox="1"/>
          <p:nvPr>
            <p:ph idx="1" type="body"/>
          </p:nvPr>
        </p:nvSpPr>
        <p:spPr>
          <a:xfrm>
            <a:off x="5943575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Encrypting data before backing up ensures that even if unauthorized access occurs, the data remains secure.</a:t>
            </a:r>
            <a:endParaRPr sz="1100"/>
          </a:p>
        </p:txBody>
      </p:sp>
      <p:sp>
        <p:nvSpPr>
          <p:cNvPr descr="header_2" id="774" name="Google Shape;774;p117"/>
          <p:cNvSpPr txBox="1"/>
          <p:nvPr>
            <p:ph idx="3" type="subTitle"/>
          </p:nvPr>
        </p:nvSpPr>
        <p:spPr>
          <a:xfrm>
            <a:off x="5943577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Data Protection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